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2"/>
  </p:sldMasterIdLst>
  <p:notesMasterIdLst>
    <p:notesMasterId r:id="rId39"/>
  </p:notesMasterIdLst>
  <p:sldIdLst>
    <p:sldId id="296" r:id="rId3"/>
    <p:sldId id="269" r:id="rId4"/>
    <p:sldId id="270" r:id="rId5"/>
    <p:sldId id="271" r:id="rId6"/>
    <p:sldId id="272" r:id="rId7"/>
    <p:sldId id="297" r:id="rId8"/>
    <p:sldId id="298" r:id="rId9"/>
    <p:sldId id="302" r:id="rId10"/>
    <p:sldId id="299" r:id="rId11"/>
    <p:sldId id="300" r:id="rId12"/>
    <p:sldId id="301"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304" r:id="rId31"/>
    <p:sldId id="290" r:id="rId32"/>
    <p:sldId id="292" r:id="rId33"/>
    <p:sldId id="291" r:id="rId34"/>
    <p:sldId id="293" r:id="rId35"/>
    <p:sldId id="303" r:id="rId36"/>
    <p:sldId id="294" r:id="rId37"/>
    <p:sldId id="29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66607" autoAdjust="0"/>
  </p:normalViewPr>
  <p:slideViewPr>
    <p:cSldViewPr snapToGrid="0">
      <p:cViewPr varScale="1">
        <p:scale>
          <a:sx n="49" d="100"/>
          <a:sy n="49" d="100"/>
        </p:scale>
        <p:origin x="738" y="5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D5029-E323-4EAE-BC8A-DF2D11711CF6}" type="datetimeFigureOut">
              <a:rPr lang="en-US" smtClean="0"/>
              <a:t>4/30/2014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AEBFE-ACF9-4009-9FB4-200E0A1C0AF9}" type="slidenum">
              <a:rPr lang="en-US" smtClean="0"/>
              <a:t>‹#›</a:t>
            </a:fld>
            <a:endParaRPr lang="en-US"/>
          </a:p>
        </p:txBody>
      </p:sp>
    </p:spTree>
    <p:extLst>
      <p:ext uri="{BB962C8B-B14F-4D97-AF65-F5344CB8AC3E}">
        <p14:creationId xmlns:p14="http://schemas.microsoft.com/office/powerpoint/2010/main" val="136888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Wasatch fault is called a normal fault, because the slip is mostly vertical - the mountain block (Wasatch Range) </a:t>
            </a:r>
          </a:p>
          <a:p>
            <a:r>
              <a:rPr lang="en-US" dirty="0" smtClean="0"/>
              <a:t>moves upward relative to the adjacent downward-moving valley block. The 240-mile-long fault is sectioned </a:t>
            </a:r>
          </a:p>
          <a:p>
            <a:r>
              <a:rPr lang="en-US" dirty="0" smtClean="0"/>
              <a:t>into 10 segments averaging 25 miles in length. </a:t>
            </a:r>
            <a:endParaRPr lang="en-US" dirty="0"/>
          </a:p>
        </p:txBody>
      </p:sp>
      <p:sp>
        <p:nvSpPr>
          <p:cNvPr id="4" name="Slide Number Placeholder 3"/>
          <p:cNvSpPr>
            <a:spLocks noGrp="1"/>
          </p:cNvSpPr>
          <p:nvPr>
            <p:ph type="sldNum" sz="quarter" idx="10"/>
          </p:nvPr>
        </p:nvSpPr>
        <p:spPr/>
        <p:txBody>
          <a:bodyPr/>
          <a:lstStyle/>
          <a:p>
            <a:fld id="{3AA3B2EE-B0CC-41A3-A093-AE99A24EF9E9}" type="slidenum">
              <a:rPr lang="en-US" smtClean="0"/>
              <a:t>2</a:t>
            </a:fld>
            <a:endParaRPr lang="en-US"/>
          </a:p>
        </p:txBody>
      </p:sp>
    </p:spTree>
    <p:extLst>
      <p:ext uri="{BB962C8B-B14F-4D97-AF65-F5344CB8AC3E}">
        <p14:creationId xmlns:p14="http://schemas.microsoft.com/office/powerpoint/2010/main" val="765414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Bottom-Up Approach-</a:t>
            </a:r>
          </a:p>
          <a:p>
            <a:r>
              <a:rPr lang="en-US" dirty="0" smtClean="0"/>
              <a:t>Local Efforts </a:t>
            </a:r>
            <a:r>
              <a:rPr lang="en-US" dirty="0" smtClean="0"/>
              <a:t>to </a:t>
            </a:r>
            <a:r>
              <a:rPr lang="en-US" dirty="0" smtClean="0"/>
              <a:t>County Efforts </a:t>
            </a:r>
            <a:r>
              <a:rPr lang="en-US" dirty="0" smtClean="0"/>
              <a:t>then</a:t>
            </a:r>
            <a:r>
              <a:rPr lang="en-US" baseline="0" dirty="0" smtClean="0"/>
              <a:t> to </a:t>
            </a:r>
            <a:r>
              <a:rPr lang="en-US" dirty="0" smtClean="0"/>
              <a:t>State </a:t>
            </a:r>
            <a:r>
              <a:rPr lang="en-US" dirty="0" smtClean="0"/>
              <a:t>Efforts </a:t>
            </a:r>
            <a:r>
              <a:rPr lang="en-US" dirty="0" smtClean="0"/>
              <a:t>then</a:t>
            </a:r>
            <a:r>
              <a:rPr lang="en-US" baseline="0" dirty="0" smtClean="0"/>
              <a:t> to </a:t>
            </a:r>
            <a:r>
              <a:rPr lang="en-US" dirty="0" smtClean="0"/>
              <a:t>Federal </a:t>
            </a:r>
            <a:r>
              <a:rPr lang="en-US" dirty="0" smtClean="0"/>
              <a:t>Government</a:t>
            </a:r>
          </a:p>
          <a:p>
            <a:r>
              <a:rPr lang="en-US" dirty="0" smtClean="0"/>
              <a:t>Each Level has to be exhausted before reaching help to the next </a:t>
            </a:r>
            <a:r>
              <a:rPr lang="en-US" dirty="0" smtClean="0"/>
              <a:t>level-</a:t>
            </a:r>
            <a:endParaRPr lang="en-US" dirty="0" smtClean="0"/>
          </a:p>
        </p:txBody>
      </p:sp>
      <p:sp>
        <p:nvSpPr>
          <p:cNvPr id="4" name="Slide Number Placeholder 3"/>
          <p:cNvSpPr>
            <a:spLocks noGrp="1"/>
          </p:cNvSpPr>
          <p:nvPr>
            <p:ph type="sldNum" sz="quarter" idx="10"/>
          </p:nvPr>
        </p:nvSpPr>
        <p:spPr/>
        <p:txBody>
          <a:bodyPr/>
          <a:lstStyle/>
          <a:p>
            <a:fld id="{3AA3B2EE-B0CC-41A3-A093-AE99A24EF9E9}" type="slidenum">
              <a:rPr lang="en-US" smtClean="0"/>
              <a:t>28</a:t>
            </a:fld>
            <a:endParaRPr lang="en-US"/>
          </a:p>
        </p:txBody>
      </p:sp>
    </p:spTree>
    <p:extLst>
      <p:ext uri="{BB962C8B-B14F-4D97-AF65-F5344CB8AC3E}">
        <p14:creationId xmlns:p14="http://schemas.microsoft.com/office/powerpoint/2010/main" val="220450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Requesting State and Federal Resources</a:t>
            </a:r>
          </a:p>
          <a:p>
            <a:r>
              <a:rPr lang="en-US" dirty="0" smtClean="0"/>
              <a:t>Requests for assistance will be forwarded to the state Division of Emergency Management from the county when local resources are exhausted or local capabilities are unable to meet the need. Division of Emergency Management can orchestrate and bring to bear outside resources and materials to meet the situation. The State of Utah is able to contact the federal government for assistance if it is unable to fill the request.</a:t>
            </a:r>
          </a:p>
          <a:p>
            <a:endParaRPr lang="en-US" dirty="0"/>
          </a:p>
        </p:txBody>
      </p:sp>
      <p:sp>
        <p:nvSpPr>
          <p:cNvPr id="4" name="Slide Number Placeholder 3"/>
          <p:cNvSpPr>
            <a:spLocks noGrp="1"/>
          </p:cNvSpPr>
          <p:nvPr>
            <p:ph type="sldNum" sz="quarter" idx="10"/>
          </p:nvPr>
        </p:nvSpPr>
        <p:spPr/>
        <p:txBody>
          <a:bodyPr/>
          <a:lstStyle/>
          <a:p>
            <a:fld id="{67EAEBFE-ACF9-4009-9FB4-200E0A1C0AF9}" type="slidenum">
              <a:rPr lang="en-US" smtClean="0"/>
              <a:t>29</a:t>
            </a:fld>
            <a:endParaRPr lang="en-US"/>
          </a:p>
        </p:txBody>
      </p:sp>
    </p:spTree>
    <p:extLst>
      <p:ext uri="{BB962C8B-B14F-4D97-AF65-F5344CB8AC3E}">
        <p14:creationId xmlns:p14="http://schemas.microsoft.com/office/powerpoint/2010/main" val="444423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coordination</a:t>
            </a:r>
            <a:r>
              <a:rPr lang="en-US" baseline="0" dirty="0" smtClean="0"/>
              <a:t> center for any emergency operations will be 3380 S 900 W, SLC.</a:t>
            </a:r>
          </a:p>
          <a:p>
            <a:r>
              <a:rPr lang="en-US" baseline="0" dirty="0" smtClean="0"/>
              <a:t>The Mayor has the authority to declare an Local State of Emergency at any time.  After 30 days from the declaration it will expire unless ratified by the County Council. –</a:t>
            </a:r>
          </a:p>
          <a:p>
            <a:r>
              <a:rPr lang="en-US" dirty="0"/>
              <a:t>The Mayor may determine, after consulting with local government officials that the </a:t>
            </a:r>
            <a:r>
              <a:rPr lang="en-US" dirty="0" smtClean="0"/>
              <a:t>recovery appears </a:t>
            </a:r>
            <a:r>
              <a:rPr lang="en-US" dirty="0"/>
              <a:t>to be beyond the combined resources of both the county and local governments and </a:t>
            </a:r>
            <a:r>
              <a:rPr lang="en-US" dirty="0" smtClean="0"/>
              <a:t>that state </a:t>
            </a:r>
            <a:r>
              <a:rPr lang="en-US" dirty="0"/>
              <a:t>assistance may be needed. The Mayor must certify that the severity and magnitude of </a:t>
            </a:r>
            <a:r>
              <a:rPr lang="en-US" dirty="0" smtClean="0"/>
              <a:t>the disaster </a:t>
            </a:r>
            <a:r>
              <a:rPr lang="en-US" dirty="0"/>
              <a:t>exceed county and local capabilities; certify that state assistance is necessary </a:t>
            </a:r>
            <a:r>
              <a:rPr lang="en-US" dirty="0" smtClean="0"/>
              <a:t>to supplement </a:t>
            </a:r>
            <a:r>
              <a:rPr lang="en-US" dirty="0"/>
              <a:t>the efforts and available resources of the county and local governments, </a:t>
            </a:r>
            <a:r>
              <a:rPr lang="en-US" dirty="0" smtClean="0"/>
              <a:t>If </a:t>
            </a:r>
            <a:r>
              <a:rPr lang="en-US" dirty="0"/>
              <a:t>the county receives a presidential disaster declaration, a recovery team will be implemented </a:t>
            </a:r>
            <a:r>
              <a:rPr lang="en-US" dirty="0" smtClean="0"/>
              <a:t>to address </a:t>
            </a:r>
            <a:r>
              <a:rPr lang="en-US" dirty="0"/>
              <a:t>long-term issues in recovery.</a:t>
            </a:r>
            <a:endParaRPr lang="en-US" baseline="0" dirty="0" smtClean="0"/>
          </a:p>
        </p:txBody>
      </p:sp>
      <p:sp>
        <p:nvSpPr>
          <p:cNvPr id="4" name="Slide Number Placeholder 3"/>
          <p:cNvSpPr>
            <a:spLocks noGrp="1"/>
          </p:cNvSpPr>
          <p:nvPr>
            <p:ph type="sldNum" sz="quarter" idx="10"/>
          </p:nvPr>
        </p:nvSpPr>
        <p:spPr/>
        <p:txBody>
          <a:bodyPr/>
          <a:lstStyle/>
          <a:p>
            <a:fld id="{3AA3B2EE-B0CC-41A3-A093-AE99A24EF9E9}" type="slidenum">
              <a:rPr lang="en-US" smtClean="0"/>
              <a:t>30</a:t>
            </a:fld>
            <a:endParaRPr lang="en-US"/>
          </a:p>
        </p:txBody>
      </p:sp>
    </p:spTree>
    <p:extLst>
      <p:ext uri="{BB962C8B-B14F-4D97-AF65-F5344CB8AC3E}">
        <p14:creationId xmlns:p14="http://schemas.microsoft.com/office/powerpoint/2010/main" val="3991803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3B2EE-B0CC-41A3-A093-AE99A24EF9E9}" type="slidenum">
              <a:rPr lang="en-US" smtClean="0"/>
              <a:t>31</a:t>
            </a:fld>
            <a:endParaRPr lang="en-US"/>
          </a:p>
        </p:txBody>
      </p:sp>
    </p:spTree>
    <p:extLst>
      <p:ext uri="{BB962C8B-B14F-4D97-AF65-F5344CB8AC3E}">
        <p14:creationId xmlns:p14="http://schemas.microsoft.com/office/powerpoint/2010/main" val="3070111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SLC</a:t>
            </a:r>
            <a:r>
              <a:rPr lang="en-US" baseline="0" dirty="0" smtClean="0"/>
              <a:t> </a:t>
            </a:r>
            <a:r>
              <a:rPr lang="en-US" dirty="0" smtClean="0"/>
              <a:t>Hazard</a:t>
            </a:r>
            <a:r>
              <a:rPr lang="en-US" baseline="0" dirty="0" smtClean="0"/>
              <a:t> Analysis of an earthquake-</a:t>
            </a:r>
          </a:p>
          <a:p>
            <a:r>
              <a:rPr lang="en-US" baseline="0" dirty="0" smtClean="0"/>
              <a:t>Medium- Occurrence frequency between 1 and 25 years- Localized damage may be severe, Warning lead time may be minutes.  Population and area at risk is county wide.  Handled with community resources and mutual aid.</a:t>
            </a:r>
          </a:p>
        </p:txBody>
      </p:sp>
      <p:sp>
        <p:nvSpPr>
          <p:cNvPr id="4" name="Slide Number Placeholder 3"/>
          <p:cNvSpPr>
            <a:spLocks noGrp="1"/>
          </p:cNvSpPr>
          <p:nvPr>
            <p:ph type="sldNum" sz="quarter" idx="10"/>
          </p:nvPr>
        </p:nvSpPr>
        <p:spPr/>
        <p:txBody>
          <a:bodyPr/>
          <a:lstStyle/>
          <a:p>
            <a:fld id="{3AA3B2EE-B0CC-41A3-A093-AE99A24EF9E9}" type="slidenum">
              <a:rPr lang="en-US" smtClean="0"/>
              <a:t>32</a:t>
            </a:fld>
            <a:endParaRPr lang="en-US"/>
          </a:p>
        </p:txBody>
      </p:sp>
    </p:spTree>
    <p:extLst>
      <p:ext uri="{BB962C8B-B14F-4D97-AF65-F5344CB8AC3E}">
        <p14:creationId xmlns:p14="http://schemas.microsoft.com/office/powerpoint/2010/main" val="3743125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Chance of a Earthquake in the Wasatch</a:t>
            </a:r>
            <a:r>
              <a:rPr lang="en-US" baseline="0" dirty="0" smtClean="0"/>
              <a:t> Front Region during the next 50 years is a 1 </a:t>
            </a:r>
            <a:r>
              <a:rPr lang="en-US" baseline="0" smtClean="0"/>
              <a:t>in </a:t>
            </a:r>
            <a:r>
              <a:rPr lang="en-US" baseline="0" smtClean="0"/>
              <a:t>4. Earthquake-related </a:t>
            </a:r>
            <a:r>
              <a:rPr lang="en-US" baseline="0" dirty="0" smtClean="0"/>
              <a:t>hazards may include ground shaking, soil liquefaction, surface fault rupture, tectonic subsidence, slope failure, and problems related to changes in ground water.</a:t>
            </a:r>
            <a:endParaRPr lang="en-US" dirty="0"/>
          </a:p>
        </p:txBody>
      </p:sp>
      <p:sp>
        <p:nvSpPr>
          <p:cNvPr id="4" name="Slide Number Placeholder 3"/>
          <p:cNvSpPr>
            <a:spLocks noGrp="1"/>
          </p:cNvSpPr>
          <p:nvPr>
            <p:ph type="sldNum" sz="quarter" idx="10"/>
          </p:nvPr>
        </p:nvSpPr>
        <p:spPr/>
        <p:txBody>
          <a:bodyPr/>
          <a:lstStyle/>
          <a:p>
            <a:fld id="{3AA3B2EE-B0CC-41A3-A093-AE99A24EF9E9}" type="slidenum">
              <a:rPr lang="en-US" smtClean="0"/>
              <a:t>33</a:t>
            </a:fld>
            <a:endParaRPr lang="en-US"/>
          </a:p>
        </p:txBody>
      </p:sp>
    </p:spTree>
    <p:extLst>
      <p:ext uri="{BB962C8B-B14F-4D97-AF65-F5344CB8AC3E}">
        <p14:creationId xmlns:p14="http://schemas.microsoft.com/office/powerpoint/2010/main" val="2393284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Continuity of Government</a:t>
            </a:r>
          </a:p>
          <a:p>
            <a:r>
              <a:rPr lang="en-US" dirty="0" smtClean="0"/>
              <a:t>Continuity of government is an essential function of emergency management and is vital during</a:t>
            </a:r>
          </a:p>
          <a:p>
            <a:r>
              <a:rPr lang="en-US" dirty="0" smtClean="0"/>
              <a:t>a community emergency/disaster situation. All levels of government (federal, state, and local)</a:t>
            </a:r>
          </a:p>
          <a:p>
            <a:r>
              <a:rPr lang="en-US" dirty="0" smtClean="0"/>
              <a:t>share a constitutional responsibility to preserve life and property of its citizenry. Local</a:t>
            </a:r>
          </a:p>
          <a:p>
            <a:r>
              <a:rPr lang="en-US" dirty="0" smtClean="0"/>
              <a:t>continuity of government is defined as the preservation and maintenance of the local civil</a:t>
            </a:r>
          </a:p>
          <a:p>
            <a:r>
              <a:rPr lang="en-US" dirty="0" smtClean="0"/>
              <a:t>government ability to carry out its constitutional responsibilities.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7EAEBFE-ACF9-4009-9FB4-200E0A1C0AF9}" type="slidenum">
              <a:rPr lang="en-US" smtClean="0"/>
              <a:t>34</a:t>
            </a:fld>
            <a:endParaRPr lang="en-US"/>
          </a:p>
        </p:txBody>
      </p:sp>
    </p:spTree>
    <p:extLst>
      <p:ext uri="{BB962C8B-B14F-4D97-AF65-F5344CB8AC3E}">
        <p14:creationId xmlns:p14="http://schemas.microsoft.com/office/powerpoint/2010/main" val="3348545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Damages will not only be Physical but also Economical</a:t>
            </a:r>
          </a:p>
          <a:p>
            <a:r>
              <a:rPr lang="en-US" dirty="0" smtClean="0"/>
              <a:t>Plan</a:t>
            </a:r>
            <a:r>
              <a:rPr lang="en-US" baseline="0" dirty="0" smtClean="0"/>
              <a:t> up to 72 hours and even up to 2 weeks </a:t>
            </a:r>
            <a:endParaRPr lang="en-US" dirty="0" smtClean="0"/>
          </a:p>
        </p:txBody>
      </p:sp>
      <p:sp>
        <p:nvSpPr>
          <p:cNvPr id="4" name="Slide Number Placeholder 3"/>
          <p:cNvSpPr>
            <a:spLocks noGrp="1"/>
          </p:cNvSpPr>
          <p:nvPr>
            <p:ph type="sldNum" sz="quarter" idx="10"/>
          </p:nvPr>
        </p:nvSpPr>
        <p:spPr/>
        <p:txBody>
          <a:bodyPr/>
          <a:lstStyle/>
          <a:p>
            <a:fld id="{3AA3B2EE-B0CC-41A3-A093-AE99A24EF9E9}" type="slidenum">
              <a:rPr lang="en-US" smtClean="0"/>
              <a:t>35</a:t>
            </a:fld>
            <a:endParaRPr lang="en-US"/>
          </a:p>
        </p:txBody>
      </p:sp>
    </p:spTree>
    <p:extLst>
      <p:ext uri="{BB962C8B-B14F-4D97-AF65-F5344CB8AC3E}">
        <p14:creationId xmlns:p14="http://schemas.microsoft.com/office/powerpoint/2010/main" val="2615222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Priorities of response</a:t>
            </a:r>
            <a:r>
              <a:rPr lang="en-US" baseline="0" dirty="0" smtClean="0"/>
              <a:t> will focus on life safety; then basic survival issues (water, food, basic medical care, shelter); restoration of community’s vital infrastructures (water/waste systems, electric, phones, roads); cleanup and emergency repairs; and then recovery</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3AA3B2EE-B0CC-41A3-A093-AE99A24EF9E9}" type="slidenum">
              <a:rPr lang="en-US" smtClean="0"/>
              <a:t>36</a:t>
            </a:fld>
            <a:endParaRPr lang="en-US"/>
          </a:p>
        </p:txBody>
      </p:sp>
    </p:spTree>
    <p:extLst>
      <p:ext uri="{BB962C8B-B14F-4D97-AF65-F5344CB8AC3E}">
        <p14:creationId xmlns:p14="http://schemas.microsoft.com/office/powerpoint/2010/main" val="1898817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segment can rupture independently. The Wasatch fault is one of the longest and most active normal faults in the world. </a:t>
            </a:r>
          </a:p>
          <a:p>
            <a:r>
              <a:rPr lang="en-US" dirty="0"/>
              <a:t>The Wasatch fault dips to the west under the valley. </a:t>
            </a:r>
            <a:r>
              <a:rPr lang="en-US" dirty="0" smtClean="0"/>
              <a:t>The </a:t>
            </a:r>
            <a:r>
              <a:rPr lang="en-US" dirty="0"/>
              <a:t>strongest ground shaking occurs -out in the valley. </a:t>
            </a:r>
          </a:p>
        </p:txBody>
      </p:sp>
      <p:sp>
        <p:nvSpPr>
          <p:cNvPr id="4" name="Slide Number Placeholder 3"/>
          <p:cNvSpPr>
            <a:spLocks noGrp="1"/>
          </p:cNvSpPr>
          <p:nvPr>
            <p:ph type="sldNum" sz="quarter" idx="10"/>
          </p:nvPr>
        </p:nvSpPr>
        <p:spPr/>
        <p:txBody>
          <a:bodyPr/>
          <a:lstStyle/>
          <a:p>
            <a:fld id="{3AA3B2EE-B0CC-41A3-A093-AE99A24EF9E9}" type="slidenum">
              <a:rPr lang="en-US" smtClean="0"/>
              <a:t>3</a:t>
            </a:fld>
            <a:endParaRPr lang="en-US"/>
          </a:p>
        </p:txBody>
      </p:sp>
    </p:spTree>
    <p:extLst>
      <p:ext uri="{BB962C8B-B14F-4D97-AF65-F5344CB8AC3E}">
        <p14:creationId xmlns:p14="http://schemas.microsoft.com/office/powerpoint/2010/main" val="2801041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Geologic studies show that at least 19 surface-faulting earthquakes (shown as starbursts on this generalized diagram) have</a:t>
            </a:r>
          </a:p>
          <a:p>
            <a:r>
              <a:rPr lang="en-US" dirty="0"/>
              <a:t>occurred on the Wasatch fault during the past 6,000 years.</a:t>
            </a:r>
          </a:p>
          <a:p>
            <a:r>
              <a:rPr lang="en-US" dirty="0"/>
              <a:t>These earthquakes took place on the fault's five central segments (Brigham City, Weber, Salt Lake City, Provo, and Nephi) and</a:t>
            </a:r>
          </a:p>
          <a:p>
            <a:r>
              <a:rPr lang="en-US" dirty="0"/>
              <a:t>one distal segment (</a:t>
            </a:r>
            <a:r>
              <a:rPr lang="en-US" dirty="0" err="1"/>
              <a:t>Levan</a:t>
            </a:r>
            <a:r>
              <a:rPr lang="en-US" dirty="0"/>
              <a:t>). Collectively, how often a large earthquake has occurred on the central portion of the Wasatch fault, is approximately once every 350 years. The last large earthquake happened about 600 years ago on the Provo </a:t>
            </a:r>
            <a:r>
              <a:rPr lang="en-US" dirty="0" smtClean="0"/>
              <a:t>segment.</a:t>
            </a:r>
            <a:r>
              <a:rPr lang="en-US" baseline="0" dirty="0" smtClean="0"/>
              <a:t>  </a:t>
            </a:r>
            <a:r>
              <a:rPr lang="en-US" dirty="0" smtClean="0"/>
              <a:t>For </a:t>
            </a:r>
            <a:r>
              <a:rPr lang="en-US" dirty="0"/>
              <a:t>any individual segment the "average recurrence interval" is longer - about every 1,200 to</a:t>
            </a:r>
          </a:p>
          <a:p>
            <a:r>
              <a:rPr lang="en-US" dirty="0"/>
              <a:t>2,600 years. </a:t>
            </a:r>
          </a:p>
        </p:txBody>
      </p:sp>
      <p:sp>
        <p:nvSpPr>
          <p:cNvPr id="4" name="Slide Number Placeholder 3"/>
          <p:cNvSpPr>
            <a:spLocks noGrp="1"/>
          </p:cNvSpPr>
          <p:nvPr>
            <p:ph type="sldNum" sz="quarter" idx="10"/>
          </p:nvPr>
        </p:nvSpPr>
        <p:spPr/>
        <p:txBody>
          <a:bodyPr/>
          <a:lstStyle/>
          <a:p>
            <a:fld id="{3AA3B2EE-B0CC-41A3-A093-AE99A24EF9E9}" type="slidenum">
              <a:rPr lang="en-US" smtClean="0"/>
              <a:t>4</a:t>
            </a:fld>
            <a:endParaRPr lang="en-US"/>
          </a:p>
        </p:txBody>
      </p:sp>
    </p:spTree>
    <p:extLst>
      <p:ext uri="{BB962C8B-B14F-4D97-AF65-F5344CB8AC3E}">
        <p14:creationId xmlns:p14="http://schemas.microsoft.com/office/powerpoint/2010/main" val="200927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Forecasts </a:t>
            </a:r>
            <a:r>
              <a:rPr lang="en-US" dirty="0" smtClean="0"/>
              <a:t>of future large earthquakes along the Wasatch fault are uncertain. </a:t>
            </a:r>
            <a:r>
              <a:rPr lang="en-US" dirty="0" smtClean="0"/>
              <a:t>Scientists </a:t>
            </a:r>
            <a:r>
              <a:rPr lang="en-US" dirty="0" smtClean="0"/>
              <a:t>do not know if Wasatch fault earthquakes occur in</a:t>
            </a:r>
          </a:p>
          <a:p>
            <a:r>
              <a:rPr lang="en-US" dirty="0" smtClean="0"/>
              <a:t>regular </a:t>
            </a:r>
            <a:r>
              <a:rPr lang="en-US" dirty="0" smtClean="0"/>
              <a:t>cycles</a:t>
            </a:r>
            <a:r>
              <a:rPr lang="en-US" baseline="0" dirty="0" smtClean="0"/>
              <a:t> or </a:t>
            </a:r>
            <a:r>
              <a:rPr lang="en-US" dirty="0" smtClean="0"/>
              <a:t>if </a:t>
            </a:r>
            <a:r>
              <a:rPr lang="en-US" dirty="0" smtClean="0"/>
              <a:t>their timing is </a:t>
            </a:r>
            <a:r>
              <a:rPr lang="en-US" dirty="0" smtClean="0"/>
              <a:t>random.  The </a:t>
            </a:r>
            <a:r>
              <a:rPr lang="en-US" dirty="0" smtClean="0"/>
              <a:t>next "big one"</a:t>
            </a:r>
          </a:p>
          <a:p>
            <a:r>
              <a:rPr lang="en-US" dirty="0" smtClean="0"/>
              <a:t>may occur at any time.  What is the probability of the "big one" happening on the Wasatch fault in our lifetime? Roughly 13 percent during the next 50 years.</a:t>
            </a:r>
            <a:endParaRPr lang="en-US" dirty="0"/>
          </a:p>
        </p:txBody>
      </p:sp>
      <p:sp>
        <p:nvSpPr>
          <p:cNvPr id="4" name="Slide Number Placeholder 3"/>
          <p:cNvSpPr>
            <a:spLocks noGrp="1"/>
          </p:cNvSpPr>
          <p:nvPr>
            <p:ph type="sldNum" sz="quarter" idx="10"/>
          </p:nvPr>
        </p:nvSpPr>
        <p:spPr/>
        <p:txBody>
          <a:bodyPr/>
          <a:lstStyle/>
          <a:p>
            <a:fld id="{3AA3B2EE-B0CC-41A3-A093-AE99A24EF9E9}" type="slidenum">
              <a:rPr lang="en-US" smtClean="0"/>
              <a:t>5</a:t>
            </a:fld>
            <a:endParaRPr lang="en-US"/>
          </a:p>
        </p:txBody>
      </p:sp>
    </p:spTree>
    <p:extLst>
      <p:ext uri="{BB962C8B-B14F-4D97-AF65-F5344CB8AC3E}">
        <p14:creationId xmlns:p14="http://schemas.microsoft.com/office/powerpoint/2010/main" val="387312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EAEBFE-ACF9-4009-9FB4-200E0A1C0AF9}" type="slidenum">
              <a:rPr lang="en-US" smtClean="0"/>
              <a:t>12</a:t>
            </a:fld>
            <a:endParaRPr lang="en-US"/>
          </a:p>
        </p:txBody>
      </p:sp>
    </p:spTree>
    <p:extLst>
      <p:ext uri="{BB962C8B-B14F-4D97-AF65-F5344CB8AC3E}">
        <p14:creationId xmlns:p14="http://schemas.microsoft.com/office/powerpoint/2010/main" val="3848348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would happen if a magnitude of 7.5 earthquake occurred along the Wasatch Fault?</a:t>
            </a:r>
          </a:p>
          <a:p>
            <a:r>
              <a:rPr lang="en-US" baseline="0" dirty="0" smtClean="0"/>
              <a:t>	- It could </a:t>
            </a:r>
            <a:r>
              <a:rPr lang="en-US" dirty="0" smtClean="0"/>
              <a:t>break segments of the fault about 20 - 40 miles long and produce movement at the surface of up to 10 - 20 feet.</a:t>
            </a:r>
          </a:p>
          <a:p>
            <a:r>
              <a:rPr lang="en-US" baseline="0" dirty="0" smtClean="0"/>
              <a:t>	- Strong ground shaking, could be felt up to 50 miles away</a:t>
            </a:r>
          </a:p>
          <a:p>
            <a:r>
              <a:rPr lang="en-US" baseline="0" dirty="0" smtClean="0"/>
              <a:t>	- </a:t>
            </a:r>
            <a:r>
              <a:rPr lang="en-US" dirty="0" smtClean="0"/>
              <a:t>Also possible are soil liquefaction, landslides, rock falls, and tilting of valley floors possibly causing the Great Salt Lake or Utah Lake to take</a:t>
            </a:r>
            <a:r>
              <a:rPr lang="en-US" baseline="0" dirty="0" smtClean="0"/>
              <a:t> over</a:t>
            </a:r>
            <a:r>
              <a:rPr lang="en-US" dirty="0" smtClean="0"/>
              <a:t> parts of Salt Lake City or Provo.</a:t>
            </a:r>
          </a:p>
          <a:p>
            <a:r>
              <a:rPr lang="en-US" baseline="0" dirty="0" smtClean="0"/>
              <a:t>	- Estimated damage would be around </a:t>
            </a:r>
            <a:r>
              <a:rPr lang="en-US" dirty="0" smtClean="0"/>
              <a:t>$4.5 billion in Davis, Salt Lake, Utah and Weber counties,</a:t>
            </a:r>
            <a:r>
              <a:rPr lang="en-US" baseline="0" dirty="0" smtClean="0"/>
              <a:t> and may only represent 20% of the economic loss.</a:t>
            </a:r>
          </a:p>
          <a:p>
            <a:r>
              <a:rPr lang="en-US" baseline="0" dirty="0" smtClean="0"/>
              <a:t>	- </a:t>
            </a:r>
            <a:r>
              <a:rPr lang="en-US" dirty="0" smtClean="0"/>
              <a:t>Surface faulting and ground failures due to shaking during a large earthquake will cause major disruption of lifelines (utilities, water, sewer), transportation systems (highways, bridges, airports, railways), and communication systems. This is why we should always be prepared, because it could be months until things are up and running again.</a:t>
            </a:r>
            <a:endParaRPr lang="en-US" dirty="0"/>
          </a:p>
        </p:txBody>
      </p:sp>
      <p:sp>
        <p:nvSpPr>
          <p:cNvPr id="4" name="Slide Number Placeholder 3"/>
          <p:cNvSpPr>
            <a:spLocks noGrp="1"/>
          </p:cNvSpPr>
          <p:nvPr>
            <p:ph type="sldNum" sz="quarter" idx="10"/>
          </p:nvPr>
        </p:nvSpPr>
        <p:spPr/>
        <p:txBody>
          <a:bodyPr/>
          <a:lstStyle/>
          <a:p>
            <a:fld id="{67EAEBFE-ACF9-4009-9FB4-200E0A1C0AF9}" type="slidenum">
              <a:rPr lang="en-US" smtClean="0"/>
              <a:t>13</a:t>
            </a:fld>
            <a:endParaRPr lang="en-US"/>
          </a:p>
        </p:txBody>
      </p:sp>
    </p:spTree>
    <p:extLst>
      <p:ext uri="{BB962C8B-B14F-4D97-AF65-F5344CB8AC3E}">
        <p14:creationId xmlns:p14="http://schemas.microsoft.com/office/powerpoint/2010/main" val="4049891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to do to prepare!</a:t>
            </a:r>
          </a:p>
          <a:p>
            <a:r>
              <a:rPr lang="en-US" dirty="0" smtClean="0"/>
              <a:t>	-Preparing your family for an Earthquake</a:t>
            </a:r>
          </a:p>
          <a:p>
            <a:r>
              <a:rPr lang="en-US" dirty="0" smtClean="0"/>
              <a:t>	- Tips for preparing children</a:t>
            </a:r>
          </a:p>
          <a:p>
            <a:r>
              <a:rPr lang="en-US" dirty="0" smtClean="0"/>
              <a:t>	- Tips for</a:t>
            </a:r>
            <a:r>
              <a:rPr lang="en-US" baseline="0" dirty="0" smtClean="0"/>
              <a:t> pet owners</a:t>
            </a:r>
            <a:endParaRPr lang="en-US" dirty="0" smtClean="0"/>
          </a:p>
          <a:p>
            <a:r>
              <a:rPr lang="en-US" dirty="0" smtClean="0"/>
              <a:t>	- How to</a:t>
            </a:r>
            <a:r>
              <a:rPr lang="en-US" baseline="0" dirty="0" smtClean="0"/>
              <a:t> s</a:t>
            </a:r>
            <a:r>
              <a:rPr lang="en-US" dirty="0" smtClean="0"/>
              <a:t>ecure items in the home.</a:t>
            </a:r>
          </a:p>
          <a:p>
            <a:r>
              <a:rPr lang="en-US" dirty="0" smtClean="0"/>
              <a:t>	-</a:t>
            </a:r>
            <a:r>
              <a:rPr lang="en-US" baseline="0" dirty="0" smtClean="0"/>
              <a:t> Organizing your neighborhood</a:t>
            </a:r>
          </a:p>
          <a:p>
            <a:r>
              <a:rPr lang="en-US" baseline="0" dirty="0" smtClean="0"/>
              <a:t>	- What to do during an earthquake.</a:t>
            </a:r>
          </a:p>
          <a:p>
            <a:r>
              <a:rPr lang="en-US" baseline="0" dirty="0" smtClean="0"/>
              <a:t>	- What to do after an earthquake.</a:t>
            </a:r>
            <a:endParaRPr lang="en-US" dirty="0"/>
          </a:p>
        </p:txBody>
      </p:sp>
      <p:sp>
        <p:nvSpPr>
          <p:cNvPr id="4" name="Slide Number Placeholder 3"/>
          <p:cNvSpPr>
            <a:spLocks noGrp="1"/>
          </p:cNvSpPr>
          <p:nvPr>
            <p:ph type="sldNum" sz="quarter" idx="10"/>
          </p:nvPr>
        </p:nvSpPr>
        <p:spPr/>
        <p:txBody>
          <a:bodyPr/>
          <a:lstStyle/>
          <a:p>
            <a:fld id="{67EAEBFE-ACF9-4009-9FB4-200E0A1C0AF9}" type="slidenum">
              <a:rPr lang="en-US" smtClean="0"/>
              <a:t>14</a:t>
            </a:fld>
            <a:endParaRPr lang="en-US"/>
          </a:p>
        </p:txBody>
      </p:sp>
    </p:spTree>
    <p:extLst>
      <p:ext uri="{BB962C8B-B14F-4D97-AF65-F5344CB8AC3E}">
        <p14:creationId xmlns:p14="http://schemas.microsoft.com/office/powerpoint/2010/main" val="148294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EAEBFE-ACF9-4009-9FB4-200E0A1C0AF9}" type="slidenum">
              <a:rPr lang="en-US" smtClean="0"/>
              <a:t>25</a:t>
            </a:fld>
            <a:endParaRPr lang="en-US"/>
          </a:p>
        </p:txBody>
      </p:sp>
    </p:spTree>
    <p:extLst>
      <p:ext uri="{BB962C8B-B14F-4D97-AF65-F5344CB8AC3E}">
        <p14:creationId xmlns:p14="http://schemas.microsoft.com/office/powerpoint/2010/main" val="3926891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3B2EE-B0CC-41A3-A093-AE99A24EF9E9}" type="slidenum">
              <a:rPr lang="en-US" smtClean="0"/>
              <a:t>27</a:t>
            </a:fld>
            <a:endParaRPr lang="en-US"/>
          </a:p>
        </p:txBody>
      </p:sp>
    </p:spTree>
    <p:extLst>
      <p:ext uri="{BB962C8B-B14F-4D97-AF65-F5344CB8AC3E}">
        <p14:creationId xmlns:p14="http://schemas.microsoft.com/office/powerpoint/2010/main" val="230233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CCF6E0-FD67-4232-B888-2974D12BC300}"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CD2B694-66EE-4991-8C41-DF25060DB54F}" type="slidenum">
              <a:rPr lang="en-US" smtClean="0"/>
              <a:t>‹#›</a:t>
            </a:fld>
            <a:endParaRPr lang="en-US"/>
          </a:p>
        </p:txBody>
      </p:sp>
    </p:spTree>
    <p:extLst>
      <p:ext uri="{BB962C8B-B14F-4D97-AF65-F5344CB8AC3E}">
        <p14:creationId xmlns:p14="http://schemas.microsoft.com/office/powerpoint/2010/main" val="1668947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CCF6E0-FD67-4232-B888-2974D12BC300}"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D2B694-66EE-4991-8C41-DF25060DB54F}" type="slidenum">
              <a:rPr lang="en-US" smtClean="0"/>
              <a:t>‹#›</a:t>
            </a:fld>
            <a:endParaRPr lang="en-US"/>
          </a:p>
        </p:txBody>
      </p:sp>
    </p:spTree>
    <p:extLst>
      <p:ext uri="{BB962C8B-B14F-4D97-AF65-F5344CB8AC3E}">
        <p14:creationId xmlns:p14="http://schemas.microsoft.com/office/powerpoint/2010/main" val="3290473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CCF6E0-FD67-4232-B888-2974D12BC300}"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D2B694-66EE-4991-8C41-DF25060DB54F}"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72925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ECCF6E0-FD67-4232-B888-2974D12BC300}"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D2B694-66EE-4991-8C41-DF25060DB54F}" type="slidenum">
              <a:rPr lang="en-US" smtClean="0"/>
              <a:t>‹#›</a:t>
            </a:fld>
            <a:endParaRPr lang="en-US"/>
          </a:p>
        </p:txBody>
      </p:sp>
    </p:spTree>
    <p:extLst>
      <p:ext uri="{BB962C8B-B14F-4D97-AF65-F5344CB8AC3E}">
        <p14:creationId xmlns:p14="http://schemas.microsoft.com/office/powerpoint/2010/main" val="272600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ECCF6E0-FD67-4232-B888-2974D12BC300}"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D2B694-66EE-4991-8C41-DF25060DB54F}"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8476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7ECCF6E0-FD67-4232-B888-2974D12BC300}"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D2B694-66EE-4991-8C41-DF25060DB54F}" type="slidenum">
              <a:rPr lang="en-US" smtClean="0"/>
              <a:t>‹#›</a:t>
            </a:fld>
            <a:endParaRPr lang="en-US"/>
          </a:p>
        </p:txBody>
      </p:sp>
    </p:spTree>
    <p:extLst>
      <p:ext uri="{BB962C8B-B14F-4D97-AF65-F5344CB8AC3E}">
        <p14:creationId xmlns:p14="http://schemas.microsoft.com/office/powerpoint/2010/main" val="30673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CCF6E0-FD67-4232-B888-2974D12BC300}"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D2B694-66EE-4991-8C41-DF25060DB54F}" type="slidenum">
              <a:rPr lang="en-US" smtClean="0"/>
              <a:t>‹#›</a:t>
            </a:fld>
            <a:endParaRPr lang="en-US"/>
          </a:p>
        </p:txBody>
      </p:sp>
    </p:spTree>
    <p:extLst>
      <p:ext uri="{BB962C8B-B14F-4D97-AF65-F5344CB8AC3E}">
        <p14:creationId xmlns:p14="http://schemas.microsoft.com/office/powerpoint/2010/main" val="3726315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CCF6E0-FD67-4232-B888-2974D12BC300}"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D2B694-66EE-4991-8C41-DF25060DB54F}" type="slidenum">
              <a:rPr lang="en-US" smtClean="0"/>
              <a:t>‹#›</a:t>
            </a:fld>
            <a:endParaRPr lang="en-US"/>
          </a:p>
        </p:txBody>
      </p:sp>
    </p:spTree>
    <p:extLst>
      <p:ext uri="{BB962C8B-B14F-4D97-AF65-F5344CB8AC3E}">
        <p14:creationId xmlns:p14="http://schemas.microsoft.com/office/powerpoint/2010/main" val="3850257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untdown">
    <p:bg>
      <p:bgPr>
        <a:solidFill>
          <a:srgbClr val="000000"/>
        </a:solidFill>
        <a:effectLst/>
      </p:bgPr>
    </p:bg>
    <p:spTree>
      <p:nvGrpSpPr>
        <p:cNvPr id="1" name=""/>
        <p:cNvGrpSpPr/>
        <p:nvPr/>
      </p:nvGrpSpPr>
      <p:grpSpPr>
        <a:xfrm>
          <a:off x="0" y="0"/>
          <a:ext cx="0" cy="0"/>
          <a:chOff x="0" y="0"/>
          <a:chExt cx="0" cy="0"/>
        </a:xfrm>
      </p:grpSpPr>
      <p:sp>
        <p:nvSpPr>
          <p:cNvPr id="5" name="Rectangle 4"/>
          <p:cNvSpPr/>
          <p:nvPr userDrawn="1"/>
        </p:nvSpPr>
        <p:spPr>
          <a:xfrm>
            <a:off x="6099048" y="0"/>
            <a:ext cx="6092952"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3"/>
          </p:nvPr>
        </p:nvSpPr>
        <p:spPr>
          <a:xfrm>
            <a:off x="0" y="0"/>
            <a:ext cx="6099048" cy="6858000"/>
          </a:xfrm>
          <a:solidFill>
            <a:srgbClr val="D9D9D9"/>
          </a:solidFill>
        </p:spPr>
        <p:txBody>
          <a:bodyPr/>
          <a:lstStyle>
            <a:lvl1pPr marL="0" indent="0" algn="ctr">
              <a:buNone/>
              <a:defRPr>
                <a:solidFill>
                  <a:srgbClr val="000000"/>
                </a:solidFill>
              </a:defRPr>
            </a:lvl1pPr>
          </a:lstStyle>
          <a:p>
            <a:r>
              <a:rPr lang="en-US" smtClean="0"/>
              <a:t>Click icon to add picture</a:t>
            </a:r>
            <a:endParaRPr lang="en-US" dirty="0"/>
          </a:p>
        </p:txBody>
      </p:sp>
      <p:sp>
        <p:nvSpPr>
          <p:cNvPr id="20" name="Text Placeholder 19"/>
          <p:cNvSpPr>
            <a:spLocks noGrp="1"/>
          </p:cNvSpPr>
          <p:nvPr>
            <p:ph type="body" sz="quarter" idx="14"/>
          </p:nvPr>
        </p:nvSpPr>
        <p:spPr>
          <a:xfrm>
            <a:off x="528638" y="4495800"/>
            <a:ext cx="4929186" cy="1200329"/>
          </a:xfrm>
        </p:spPr>
        <p:txBody>
          <a:bodyPr anchor="ctr">
            <a:noAutofit/>
          </a:bodyPr>
          <a:lstStyle>
            <a:lvl1pPr marL="0" indent="0" algn="r">
              <a:lnSpc>
                <a:spcPct val="100000"/>
              </a:lnSpc>
              <a:spcBef>
                <a:spcPts val="0"/>
              </a:spcBef>
              <a:buFont typeface="Arial" panose="020B0604020202020204" pitchFamily="34" charset="0"/>
              <a:buNone/>
              <a:defRPr sz="4000" b="1">
                <a:solidFill>
                  <a:srgbClr val="F2F2F2"/>
                </a:solidFill>
                <a:latin typeface="Tw Cen MT" panose="020B0602020104020603" pitchFamily="34" charset="0"/>
              </a:defRPr>
            </a:lvl1pPr>
            <a:lvl2pPr marL="0" indent="0">
              <a:lnSpc>
                <a:spcPct val="100000"/>
              </a:lnSpc>
              <a:spcBef>
                <a:spcPts val="0"/>
              </a:spcBef>
              <a:buFont typeface="Arial" panose="020B0604020202020204" pitchFamily="34" charset="0"/>
              <a:buNone/>
              <a:defRPr sz="4000">
                <a:latin typeface="+mj-lt"/>
              </a:defRPr>
            </a:lvl2pPr>
            <a:lvl3pPr marL="0" indent="0">
              <a:lnSpc>
                <a:spcPct val="100000"/>
              </a:lnSpc>
              <a:spcBef>
                <a:spcPts val="0"/>
              </a:spcBef>
              <a:buFont typeface="Arial" panose="020B0604020202020204" pitchFamily="34" charset="0"/>
              <a:buNone/>
              <a:defRPr sz="4000">
                <a:latin typeface="+mj-lt"/>
              </a:defRPr>
            </a:lvl3pPr>
            <a:lvl4pPr marL="0" indent="0">
              <a:lnSpc>
                <a:spcPct val="100000"/>
              </a:lnSpc>
              <a:spcBef>
                <a:spcPts val="0"/>
              </a:spcBef>
              <a:buFont typeface="Arial" panose="020B0604020202020204" pitchFamily="34" charset="0"/>
              <a:buNone/>
              <a:defRPr sz="4000">
                <a:latin typeface="+mj-lt"/>
              </a:defRPr>
            </a:lvl4pPr>
            <a:lvl5pPr marL="0" indent="0">
              <a:lnSpc>
                <a:spcPct val="100000"/>
              </a:lnSpc>
              <a:spcBef>
                <a:spcPts val="0"/>
              </a:spcBef>
              <a:buFont typeface="Arial" panose="020B0604020202020204" pitchFamily="34" charset="0"/>
              <a:buNone/>
              <a:defRPr sz="4000">
                <a:latin typeface="+mj-lt"/>
              </a:defRPr>
            </a:lvl5pPr>
            <a:lvl6pPr marL="0" indent="0">
              <a:lnSpc>
                <a:spcPct val="100000"/>
              </a:lnSpc>
              <a:spcBef>
                <a:spcPts val="0"/>
              </a:spcBef>
              <a:buFont typeface="Arial" panose="020B0604020202020204" pitchFamily="34" charset="0"/>
              <a:buNone/>
              <a:defRPr sz="4000">
                <a:latin typeface="+mj-lt"/>
              </a:defRPr>
            </a:lvl6pPr>
            <a:lvl7pPr marL="0" indent="0">
              <a:lnSpc>
                <a:spcPct val="100000"/>
              </a:lnSpc>
              <a:spcBef>
                <a:spcPts val="0"/>
              </a:spcBef>
              <a:buFont typeface="Arial" panose="020B0604020202020204" pitchFamily="34" charset="0"/>
              <a:buNone/>
              <a:defRPr sz="4000">
                <a:latin typeface="+mj-lt"/>
              </a:defRPr>
            </a:lvl7pPr>
            <a:lvl8pPr marL="0" indent="0">
              <a:lnSpc>
                <a:spcPct val="100000"/>
              </a:lnSpc>
              <a:spcBef>
                <a:spcPts val="0"/>
              </a:spcBef>
              <a:buFont typeface="Arial" panose="020B0604020202020204" pitchFamily="34" charset="0"/>
              <a:buNone/>
              <a:defRPr sz="4000">
                <a:latin typeface="+mj-lt"/>
              </a:defRPr>
            </a:lvl8pPr>
            <a:lvl9pPr marL="0" indent="0">
              <a:lnSpc>
                <a:spcPct val="100000"/>
              </a:lnSpc>
              <a:spcBef>
                <a:spcPts val="0"/>
              </a:spcBef>
              <a:buFont typeface="Arial" panose="020B0604020202020204" pitchFamily="34" charset="0"/>
              <a:buNone/>
              <a:defRPr sz="4000">
                <a:latin typeface="+mj-lt"/>
              </a:defRPr>
            </a:lvl9pPr>
          </a:lstStyle>
          <a:p>
            <a:pPr lvl="0"/>
            <a:r>
              <a:rPr lang="en-US" smtClean="0"/>
              <a:t>Click to edit Master text styles</a:t>
            </a:r>
          </a:p>
        </p:txBody>
      </p:sp>
      <p:sp>
        <p:nvSpPr>
          <p:cNvPr id="7" name=":"/>
          <p:cNvSpPr txBox="1"/>
          <p:nvPr userDrawn="1"/>
        </p:nvSpPr>
        <p:spPr>
          <a:xfrm>
            <a:off x="6318504" y="841248"/>
            <a:ext cx="465083" cy="1477328"/>
          </a:xfrm>
          <a:prstGeom prst="rect">
            <a:avLst/>
          </a:prstGeom>
          <a:noFill/>
        </p:spPr>
        <p:txBody>
          <a:bodyPr wrap="square" rtlCol="0">
            <a:spAutoFit/>
          </a:bodyPr>
          <a:lstStyle/>
          <a:p>
            <a:r>
              <a:rPr lang="en-US" sz="9000" b="1" dirty="0" smtClean="0">
                <a:solidFill>
                  <a:srgbClr val="000000"/>
                </a:solidFill>
                <a:latin typeface="Tw Cen MT" panose="020B0602020104020603" pitchFamily="34" charset="0"/>
              </a:rPr>
              <a:t>:</a:t>
            </a:r>
            <a:endParaRPr lang="en-US" sz="9000" b="1" dirty="0">
              <a:solidFill>
                <a:srgbClr val="000000"/>
              </a:solidFill>
              <a:latin typeface="Tw Cen MT" panose="020B0602020104020603" pitchFamily="34" charset="0"/>
            </a:endParaRPr>
          </a:p>
        </p:txBody>
      </p:sp>
      <p:sp>
        <p:nvSpPr>
          <p:cNvPr id="21" name="10"/>
          <p:cNvSpPr txBox="1"/>
          <p:nvPr userDrawn="1"/>
        </p:nvSpPr>
        <p:spPr>
          <a:xfrm>
            <a:off x="6783586" y="906849"/>
            <a:ext cx="2431851" cy="1477328"/>
          </a:xfrm>
          <a:prstGeom prst="rect">
            <a:avLst/>
          </a:prstGeom>
          <a:noFill/>
        </p:spPr>
        <p:txBody>
          <a:bodyPr wrap="square" rtlCol="0">
            <a:spAutoFit/>
          </a:bodyPr>
          <a:lstStyle/>
          <a:p>
            <a:r>
              <a:rPr lang="en-US" sz="9000" b="1" dirty="0" smtClean="0">
                <a:solidFill>
                  <a:srgbClr val="000000"/>
                </a:solidFill>
                <a:latin typeface="Tw Cen MT" panose="020B0602020104020603" pitchFamily="34" charset="0"/>
              </a:rPr>
              <a:t>10</a:t>
            </a:r>
            <a:endParaRPr lang="en-US" sz="9000" b="1" dirty="0">
              <a:solidFill>
                <a:srgbClr val="000000"/>
              </a:solidFill>
              <a:latin typeface="Tw Cen MT" panose="020B0602020104020603" pitchFamily="34" charset="0"/>
            </a:endParaRPr>
          </a:p>
        </p:txBody>
      </p:sp>
      <p:sp>
        <p:nvSpPr>
          <p:cNvPr id="33" name="09"/>
          <p:cNvSpPr txBox="1"/>
          <p:nvPr userDrawn="1"/>
        </p:nvSpPr>
        <p:spPr>
          <a:xfrm>
            <a:off x="6783586" y="906849"/>
            <a:ext cx="2431851" cy="1481328"/>
          </a:xfrm>
          <a:prstGeom prst="rect">
            <a:avLst/>
          </a:prstGeom>
          <a:noFill/>
        </p:spPr>
        <p:txBody>
          <a:bodyPr wrap="square" rtlCol="0">
            <a:spAutoFit/>
          </a:bodyPr>
          <a:lstStyle/>
          <a:p>
            <a:r>
              <a:rPr lang="en-US" sz="9000" b="1" dirty="0" smtClean="0">
                <a:solidFill>
                  <a:srgbClr val="000000"/>
                </a:solidFill>
                <a:latin typeface="Tw Cen MT" panose="020B0602020104020603" pitchFamily="34" charset="0"/>
              </a:rPr>
              <a:t>09</a:t>
            </a:r>
            <a:endParaRPr lang="en-US" sz="9000" b="1" dirty="0">
              <a:solidFill>
                <a:srgbClr val="000000"/>
              </a:solidFill>
              <a:latin typeface="Tw Cen MT" panose="020B0602020104020603" pitchFamily="34" charset="0"/>
            </a:endParaRPr>
          </a:p>
        </p:txBody>
      </p:sp>
      <p:sp>
        <p:nvSpPr>
          <p:cNvPr id="34" name="08"/>
          <p:cNvSpPr txBox="1"/>
          <p:nvPr userDrawn="1"/>
        </p:nvSpPr>
        <p:spPr>
          <a:xfrm>
            <a:off x="6783586" y="906849"/>
            <a:ext cx="2431851" cy="1477328"/>
          </a:xfrm>
          <a:prstGeom prst="rect">
            <a:avLst/>
          </a:prstGeom>
          <a:noFill/>
        </p:spPr>
        <p:txBody>
          <a:bodyPr wrap="square" rtlCol="0">
            <a:spAutoFit/>
          </a:bodyPr>
          <a:lstStyle/>
          <a:p>
            <a:r>
              <a:rPr lang="en-US" sz="9000" b="1" dirty="0" smtClean="0">
                <a:solidFill>
                  <a:srgbClr val="000000"/>
                </a:solidFill>
                <a:latin typeface="Tw Cen MT" panose="020B0602020104020603" pitchFamily="34" charset="0"/>
              </a:rPr>
              <a:t>08</a:t>
            </a:r>
            <a:endParaRPr lang="en-US" sz="9000" b="1" dirty="0">
              <a:solidFill>
                <a:srgbClr val="000000"/>
              </a:solidFill>
              <a:latin typeface="Tw Cen MT" panose="020B0602020104020603" pitchFamily="34" charset="0"/>
            </a:endParaRPr>
          </a:p>
        </p:txBody>
      </p:sp>
      <p:sp>
        <p:nvSpPr>
          <p:cNvPr id="35" name="07"/>
          <p:cNvSpPr txBox="1"/>
          <p:nvPr userDrawn="1"/>
        </p:nvSpPr>
        <p:spPr>
          <a:xfrm>
            <a:off x="6783586" y="906849"/>
            <a:ext cx="2431851" cy="1477328"/>
          </a:xfrm>
          <a:prstGeom prst="rect">
            <a:avLst/>
          </a:prstGeom>
          <a:noFill/>
        </p:spPr>
        <p:txBody>
          <a:bodyPr wrap="square" rtlCol="0">
            <a:spAutoFit/>
          </a:bodyPr>
          <a:lstStyle/>
          <a:p>
            <a:r>
              <a:rPr lang="en-US" sz="9000" b="1" dirty="0" smtClean="0">
                <a:solidFill>
                  <a:srgbClr val="000000"/>
                </a:solidFill>
                <a:latin typeface="Tw Cen MT" panose="020B0602020104020603" pitchFamily="34" charset="0"/>
              </a:rPr>
              <a:t>07</a:t>
            </a:r>
            <a:endParaRPr lang="en-US" sz="9000" b="1" dirty="0">
              <a:solidFill>
                <a:srgbClr val="000000"/>
              </a:solidFill>
              <a:latin typeface="Tw Cen MT" panose="020B0602020104020603" pitchFamily="34" charset="0"/>
            </a:endParaRPr>
          </a:p>
        </p:txBody>
      </p:sp>
      <p:sp>
        <p:nvSpPr>
          <p:cNvPr id="36" name="06"/>
          <p:cNvSpPr txBox="1"/>
          <p:nvPr userDrawn="1"/>
        </p:nvSpPr>
        <p:spPr>
          <a:xfrm>
            <a:off x="6783586" y="906849"/>
            <a:ext cx="2431851" cy="1477328"/>
          </a:xfrm>
          <a:prstGeom prst="rect">
            <a:avLst/>
          </a:prstGeom>
          <a:noFill/>
        </p:spPr>
        <p:txBody>
          <a:bodyPr wrap="square" rtlCol="0">
            <a:spAutoFit/>
          </a:bodyPr>
          <a:lstStyle/>
          <a:p>
            <a:r>
              <a:rPr lang="en-US" sz="9000" b="1" dirty="0" smtClean="0">
                <a:solidFill>
                  <a:srgbClr val="000000"/>
                </a:solidFill>
                <a:latin typeface="Tw Cen MT" panose="020B0602020104020603" pitchFamily="34" charset="0"/>
              </a:rPr>
              <a:t>06</a:t>
            </a:r>
            <a:endParaRPr lang="en-US" sz="9000" b="1" dirty="0">
              <a:solidFill>
                <a:srgbClr val="000000"/>
              </a:solidFill>
              <a:latin typeface="Tw Cen MT" panose="020B0602020104020603" pitchFamily="34" charset="0"/>
            </a:endParaRPr>
          </a:p>
        </p:txBody>
      </p:sp>
      <p:sp>
        <p:nvSpPr>
          <p:cNvPr id="37" name="05"/>
          <p:cNvSpPr txBox="1"/>
          <p:nvPr userDrawn="1"/>
        </p:nvSpPr>
        <p:spPr>
          <a:xfrm>
            <a:off x="6783586" y="906849"/>
            <a:ext cx="2431851" cy="1477328"/>
          </a:xfrm>
          <a:prstGeom prst="rect">
            <a:avLst/>
          </a:prstGeom>
          <a:noFill/>
        </p:spPr>
        <p:txBody>
          <a:bodyPr wrap="square" rtlCol="0">
            <a:spAutoFit/>
          </a:bodyPr>
          <a:lstStyle/>
          <a:p>
            <a:r>
              <a:rPr lang="en-US" sz="9000" b="1" dirty="0" smtClean="0">
                <a:solidFill>
                  <a:srgbClr val="000000"/>
                </a:solidFill>
                <a:latin typeface="Tw Cen MT" panose="020B0602020104020603" pitchFamily="34" charset="0"/>
              </a:rPr>
              <a:t>05</a:t>
            </a:r>
            <a:endParaRPr lang="en-US" sz="9000" b="1" dirty="0">
              <a:solidFill>
                <a:srgbClr val="000000"/>
              </a:solidFill>
              <a:latin typeface="Tw Cen MT" panose="020B0602020104020603" pitchFamily="34" charset="0"/>
            </a:endParaRPr>
          </a:p>
        </p:txBody>
      </p:sp>
      <p:sp>
        <p:nvSpPr>
          <p:cNvPr id="38" name="04"/>
          <p:cNvSpPr txBox="1"/>
          <p:nvPr userDrawn="1"/>
        </p:nvSpPr>
        <p:spPr>
          <a:xfrm>
            <a:off x="6783586" y="906849"/>
            <a:ext cx="2431851" cy="1477328"/>
          </a:xfrm>
          <a:prstGeom prst="rect">
            <a:avLst/>
          </a:prstGeom>
          <a:noFill/>
        </p:spPr>
        <p:txBody>
          <a:bodyPr wrap="square" rtlCol="0">
            <a:spAutoFit/>
          </a:bodyPr>
          <a:lstStyle/>
          <a:p>
            <a:r>
              <a:rPr lang="en-US" sz="9000" b="1" dirty="0" smtClean="0">
                <a:solidFill>
                  <a:srgbClr val="000000"/>
                </a:solidFill>
                <a:latin typeface="Tw Cen MT" panose="020B0602020104020603" pitchFamily="34" charset="0"/>
              </a:rPr>
              <a:t>04</a:t>
            </a:r>
            <a:endParaRPr lang="en-US" sz="9000" b="1" dirty="0">
              <a:solidFill>
                <a:srgbClr val="000000"/>
              </a:solidFill>
              <a:latin typeface="Tw Cen MT" panose="020B0602020104020603" pitchFamily="34" charset="0"/>
            </a:endParaRPr>
          </a:p>
        </p:txBody>
      </p:sp>
      <p:sp>
        <p:nvSpPr>
          <p:cNvPr id="39" name="03"/>
          <p:cNvSpPr txBox="1"/>
          <p:nvPr userDrawn="1"/>
        </p:nvSpPr>
        <p:spPr>
          <a:xfrm>
            <a:off x="6783586" y="906849"/>
            <a:ext cx="2431851" cy="1477328"/>
          </a:xfrm>
          <a:prstGeom prst="rect">
            <a:avLst/>
          </a:prstGeom>
          <a:noFill/>
        </p:spPr>
        <p:txBody>
          <a:bodyPr wrap="square" rtlCol="0">
            <a:spAutoFit/>
          </a:bodyPr>
          <a:lstStyle/>
          <a:p>
            <a:r>
              <a:rPr lang="en-US" sz="9000" b="1" dirty="0" smtClean="0">
                <a:solidFill>
                  <a:srgbClr val="000000"/>
                </a:solidFill>
                <a:latin typeface="Tw Cen MT" panose="020B0602020104020603" pitchFamily="34" charset="0"/>
              </a:rPr>
              <a:t>03</a:t>
            </a:r>
            <a:endParaRPr lang="en-US" sz="9000" b="1" dirty="0">
              <a:solidFill>
                <a:srgbClr val="000000"/>
              </a:solidFill>
              <a:latin typeface="Tw Cen MT" panose="020B0602020104020603" pitchFamily="34" charset="0"/>
            </a:endParaRPr>
          </a:p>
        </p:txBody>
      </p:sp>
      <p:sp>
        <p:nvSpPr>
          <p:cNvPr id="40" name="02"/>
          <p:cNvSpPr txBox="1"/>
          <p:nvPr userDrawn="1"/>
        </p:nvSpPr>
        <p:spPr>
          <a:xfrm>
            <a:off x="6783586" y="906849"/>
            <a:ext cx="2431851" cy="1477328"/>
          </a:xfrm>
          <a:prstGeom prst="rect">
            <a:avLst/>
          </a:prstGeom>
          <a:noFill/>
        </p:spPr>
        <p:txBody>
          <a:bodyPr wrap="square" rtlCol="0">
            <a:spAutoFit/>
          </a:bodyPr>
          <a:lstStyle/>
          <a:p>
            <a:r>
              <a:rPr lang="en-US" sz="9000" b="1" dirty="0" smtClean="0">
                <a:solidFill>
                  <a:srgbClr val="000000"/>
                </a:solidFill>
                <a:latin typeface="Tw Cen MT" panose="020B0602020104020603" pitchFamily="34" charset="0"/>
              </a:rPr>
              <a:t>02</a:t>
            </a:r>
            <a:endParaRPr lang="en-US" sz="9000" b="1" dirty="0">
              <a:solidFill>
                <a:srgbClr val="000000"/>
              </a:solidFill>
              <a:latin typeface="Tw Cen MT" panose="020B0602020104020603" pitchFamily="34" charset="0"/>
            </a:endParaRPr>
          </a:p>
        </p:txBody>
      </p:sp>
      <p:sp>
        <p:nvSpPr>
          <p:cNvPr id="41" name="01"/>
          <p:cNvSpPr txBox="1"/>
          <p:nvPr userDrawn="1"/>
        </p:nvSpPr>
        <p:spPr>
          <a:xfrm>
            <a:off x="6783586" y="906849"/>
            <a:ext cx="2431851" cy="1477328"/>
          </a:xfrm>
          <a:prstGeom prst="rect">
            <a:avLst/>
          </a:prstGeom>
          <a:noFill/>
        </p:spPr>
        <p:txBody>
          <a:bodyPr wrap="square" rtlCol="0">
            <a:spAutoFit/>
          </a:bodyPr>
          <a:lstStyle/>
          <a:p>
            <a:r>
              <a:rPr lang="en-US" sz="9000" b="1" dirty="0" smtClean="0">
                <a:solidFill>
                  <a:srgbClr val="000000"/>
                </a:solidFill>
                <a:latin typeface="Tw Cen MT" panose="020B0602020104020603" pitchFamily="34" charset="0"/>
              </a:rPr>
              <a:t>01</a:t>
            </a:r>
            <a:endParaRPr lang="en-US" sz="9000" b="1" dirty="0">
              <a:solidFill>
                <a:srgbClr val="000000"/>
              </a:solidFill>
              <a:latin typeface="Tw Cen MT" panose="020B0602020104020603" pitchFamily="34" charset="0"/>
            </a:endParaRPr>
          </a:p>
        </p:txBody>
      </p:sp>
      <p:sp>
        <p:nvSpPr>
          <p:cNvPr id="42" name="00"/>
          <p:cNvSpPr txBox="1"/>
          <p:nvPr userDrawn="1"/>
        </p:nvSpPr>
        <p:spPr>
          <a:xfrm>
            <a:off x="6783586" y="906849"/>
            <a:ext cx="2431851" cy="1477328"/>
          </a:xfrm>
          <a:prstGeom prst="rect">
            <a:avLst/>
          </a:prstGeom>
          <a:noFill/>
        </p:spPr>
        <p:txBody>
          <a:bodyPr wrap="square" rtlCol="0">
            <a:spAutoFit/>
          </a:bodyPr>
          <a:lstStyle/>
          <a:p>
            <a:r>
              <a:rPr lang="en-US" sz="9000" b="1" dirty="0" smtClean="0">
                <a:solidFill>
                  <a:srgbClr val="000000"/>
                </a:solidFill>
                <a:latin typeface="Tw Cen MT" panose="020B0602020104020603" pitchFamily="34" charset="0"/>
              </a:rPr>
              <a:t>00</a:t>
            </a:r>
            <a:endParaRPr lang="en-US" sz="9000" b="1" dirty="0">
              <a:solidFill>
                <a:srgbClr val="000000"/>
              </a:solidFill>
              <a:latin typeface="Tw Cen MT" panose="020B0602020104020603" pitchFamily="34" charset="0"/>
            </a:endParaRPr>
          </a:p>
        </p:txBody>
      </p:sp>
      <p:sp>
        <p:nvSpPr>
          <p:cNvPr id="44" name="Instructions"/>
          <p:cNvSpPr/>
          <p:nvPr userDrawn="1"/>
        </p:nvSpPr>
        <p:spPr>
          <a:xfrm>
            <a:off x="12401958"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500" dirty="0" smtClean="0">
                <a:solidFill>
                  <a:prstClr val="white">
                    <a:lumMod val="50000"/>
                  </a:prstClr>
                </a:solidFill>
                <a:latin typeface="Calibri Light" panose="020F0302020204030204" pitchFamily="34" charset="0"/>
                <a:cs typeface="Calibri" panose="020F0502020204030204" pitchFamily="34" charset="0"/>
              </a:rPr>
              <a:t>Edit the text with your own short phrases. </a:t>
            </a:r>
          </a:p>
          <a:p>
            <a:pPr>
              <a:spcBef>
                <a:spcPts val="600"/>
              </a:spcBef>
            </a:pPr>
            <a:r>
              <a:rPr lang="en-US" sz="1500" dirty="0" smtClean="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a:spcBef>
                <a:spcPts val="600"/>
              </a:spcBef>
            </a:pPr>
            <a:r>
              <a:rPr lang="en-US" sz="1500" dirty="0" smtClean="0">
                <a:solidFill>
                  <a:prstClr val="white">
                    <a:lumMod val="50000"/>
                  </a:prstClr>
                </a:solidFill>
                <a:latin typeface="Calibri Light" panose="020F0302020204030204" pitchFamily="34" charset="0"/>
                <a:cs typeface="Calibri" panose="020F0502020204030204" pitchFamily="34" charset="0"/>
              </a:rPr>
              <a:t>If you need to put the text placeholder back on top after you change the picture, click the Reset button (Home tab, Slides, Reset).</a:t>
            </a:r>
          </a:p>
          <a:p>
            <a:pPr>
              <a:spcBef>
                <a:spcPts val="600"/>
              </a:spcBef>
            </a:pPr>
            <a:r>
              <a:rPr lang="en-US" sz="1500" dirty="0" smtClean="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a:t>
            </a:r>
          </a:p>
          <a:p>
            <a:pPr marL="0" marR="0" indent="0" algn="l" defTabSz="914400" rtl="0" eaLnBrk="1" fontAlgn="auto" latinLnBrk="0" hangingPunct="1">
              <a:lnSpc>
                <a:spcPct val="100000"/>
              </a:lnSpc>
              <a:spcBef>
                <a:spcPts val="600"/>
              </a:spcBef>
              <a:spcAft>
                <a:spcPts val="0"/>
              </a:spcAft>
              <a:buClrTx/>
              <a:buSzTx/>
              <a:buFontTx/>
              <a:buNone/>
              <a:tabLst/>
              <a:defRPr/>
            </a:pPr>
            <a:r>
              <a:rPr lang="en-US" sz="1500" baseline="0" dirty="0" smtClean="0">
                <a:solidFill>
                  <a:prstClr val="white">
                    <a:lumMod val="50000"/>
                  </a:prstClr>
                </a:solidFill>
                <a:latin typeface="Calibri Light" panose="020F0302020204030204" pitchFamily="34" charset="0"/>
                <a:cs typeface="Calibri" panose="020F0502020204030204" pitchFamily="34" charset="0"/>
              </a:rPr>
              <a:t>Sample picture courtesy of Bill Staples.</a:t>
            </a:r>
            <a:endParaRPr lang="en-US" sz="1500" dirty="0" smtClean="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23527494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p:tgtEl>
                                          <p:spTgt spid="6"/>
                                        </p:tgtEl>
                                        <p:attrNameLst>
                                          <p:attrName>ppt_x</p:attrName>
                                        </p:attrNameLst>
                                      </p:cBhvr>
                                      <p:tavLst>
                                        <p:tav tm="0">
                                          <p:val>
                                            <p:strVal val="#ppt_x+#ppt_w*1.125000"/>
                                          </p:val>
                                        </p:tav>
                                        <p:tav tm="100000">
                                          <p:val>
                                            <p:strVal val="#ppt_x"/>
                                          </p:val>
                                        </p:tav>
                                      </p:tavLst>
                                    </p:anim>
                                    <p:animEffect transition="in" filter="wipe(left)">
                                      <p:cBhvr>
                                        <p:cTn id="8" dur="2000"/>
                                        <p:tgtEl>
                                          <p:spTgt spid="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p:tgtEl>
                                          <p:spTgt spid="5"/>
                                        </p:tgtEl>
                                        <p:attrNameLst>
                                          <p:attrName>ppt_x</p:attrName>
                                        </p:attrNameLst>
                                      </p:cBhvr>
                                      <p:tavLst>
                                        <p:tav tm="0">
                                          <p:val>
                                            <p:strVal val="#ppt_x-#ppt_w*1.125000"/>
                                          </p:val>
                                        </p:tav>
                                        <p:tav tm="100000">
                                          <p:val>
                                            <p:strVal val="#ppt_x"/>
                                          </p:val>
                                        </p:tav>
                                      </p:tavLst>
                                    </p:anim>
                                    <p:animEffect transition="in" filter="wipe(right)">
                                      <p:cBhvr>
                                        <p:cTn id="12" dur="2000"/>
                                        <p:tgtEl>
                                          <p:spTgt spid="5"/>
                                        </p:tgtEl>
                                      </p:cBhvr>
                                    </p:animEffect>
                                  </p:childTnLst>
                                </p:cTn>
                              </p:par>
                              <p:par>
                                <p:cTn id="13" presetID="42" presetClass="entr" presetSubtype="0" fill="hold" grpId="0" nodeType="withEffect">
                                  <p:stCondLst>
                                    <p:cond delay="1000"/>
                                  </p:stCondLst>
                                  <p:childTnLst>
                                    <p:set>
                                      <p:cBhvr>
                                        <p:cTn id="14" dur="1" fill="hold">
                                          <p:stCondLst>
                                            <p:cond delay="0"/>
                                          </p:stCondLst>
                                        </p:cTn>
                                        <p:tgtEl>
                                          <p:spTgt spid="20">
                                            <p:txEl>
                                              <p:pRg st="0" end="0"/>
                                            </p:txEl>
                                          </p:spTgt>
                                        </p:tgtEl>
                                        <p:attrNameLst>
                                          <p:attrName>style.visibility</p:attrName>
                                        </p:attrNameLst>
                                      </p:cBhvr>
                                      <p:to>
                                        <p:strVal val="visible"/>
                                      </p:to>
                                    </p:set>
                                    <p:animEffect transition="in" filter="fade">
                                      <p:cBhvr>
                                        <p:cTn id="15" dur="1000"/>
                                        <p:tgtEl>
                                          <p:spTgt spid="20">
                                            <p:txEl>
                                              <p:pRg st="0" end="0"/>
                                            </p:txEl>
                                          </p:spTgt>
                                        </p:tgtEl>
                                      </p:cBhvr>
                                    </p:animEffect>
                                    <p:anim calcmode="lin" valueType="num">
                                      <p:cBhvr>
                                        <p:cTn id="16"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100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10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 presetClass="exit" presetSubtype="0" fill="hold" grpId="1" nodeType="afterEffect">
                                  <p:stCondLst>
                                    <p:cond delay="100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ntr" presetSubtype="0" fill="hold" grpId="0" nodeType="withEffect">
                                  <p:stCondLst>
                                    <p:cond delay="1000"/>
                                  </p:stCondLst>
                                  <p:childTnLst>
                                    <p:set>
                                      <p:cBhvr>
                                        <p:cTn id="32" dur="1" fill="hold">
                                          <p:stCondLst>
                                            <p:cond delay="0"/>
                                          </p:stCondLst>
                                        </p:cTn>
                                        <p:tgtEl>
                                          <p:spTgt spid="33"/>
                                        </p:tgtEl>
                                        <p:attrNameLst>
                                          <p:attrName>style.visibility</p:attrName>
                                        </p:attrNameLst>
                                      </p:cBhvr>
                                      <p:to>
                                        <p:strVal val="visible"/>
                                      </p:to>
                                    </p:set>
                                  </p:childTnLst>
                                </p:cTn>
                              </p:par>
                            </p:childTnLst>
                          </p:cTn>
                        </p:par>
                        <p:par>
                          <p:cTn id="33" fill="hold">
                            <p:stCondLst>
                              <p:cond delay="3000"/>
                            </p:stCondLst>
                            <p:childTnLst>
                              <p:par>
                                <p:cTn id="34" presetID="1" presetClass="exit" presetSubtype="0" fill="hold" grpId="1" nodeType="afterEffect">
                                  <p:stCondLst>
                                    <p:cond delay="1000"/>
                                  </p:stCondLst>
                                  <p:childTnLst>
                                    <p:set>
                                      <p:cBhvr>
                                        <p:cTn id="35" dur="1" fill="hold">
                                          <p:stCondLst>
                                            <p:cond delay="0"/>
                                          </p:stCondLst>
                                        </p:cTn>
                                        <p:tgtEl>
                                          <p:spTgt spid="33"/>
                                        </p:tgtEl>
                                        <p:attrNameLst>
                                          <p:attrName>style.visibility</p:attrName>
                                        </p:attrNameLst>
                                      </p:cBhvr>
                                      <p:to>
                                        <p:strVal val="hidden"/>
                                      </p:to>
                                    </p:set>
                                  </p:childTnLst>
                                </p:cTn>
                              </p:par>
                              <p:par>
                                <p:cTn id="36" presetID="1" presetClass="entr" presetSubtype="0" fill="hold" grpId="0" nodeType="withEffect">
                                  <p:stCondLst>
                                    <p:cond delay="1000"/>
                                  </p:stCondLst>
                                  <p:childTnLst>
                                    <p:set>
                                      <p:cBhvr>
                                        <p:cTn id="37" dur="1" fill="hold">
                                          <p:stCondLst>
                                            <p:cond delay="0"/>
                                          </p:stCondLst>
                                        </p:cTn>
                                        <p:tgtEl>
                                          <p:spTgt spid="34"/>
                                        </p:tgtEl>
                                        <p:attrNameLst>
                                          <p:attrName>style.visibility</p:attrName>
                                        </p:attrNameLst>
                                      </p:cBhvr>
                                      <p:to>
                                        <p:strVal val="visible"/>
                                      </p:to>
                                    </p:set>
                                  </p:childTnLst>
                                </p:cTn>
                              </p:par>
                            </p:childTnLst>
                          </p:cTn>
                        </p:par>
                        <p:par>
                          <p:cTn id="38" fill="hold">
                            <p:stCondLst>
                              <p:cond delay="4000"/>
                            </p:stCondLst>
                            <p:childTnLst>
                              <p:par>
                                <p:cTn id="39" presetID="1" presetClass="exit" presetSubtype="0" fill="hold" grpId="1" nodeType="afterEffect">
                                  <p:stCondLst>
                                    <p:cond delay="1000"/>
                                  </p:stCondLst>
                                  <p:childTnLst>
                                    <p:set>
                                      <p:cBhvr>
                                        <p:cTn id="40" dur="1" fill="hold">
                                          <p:stCondLst>
                                            <p:cond delay="0"/>
                                          </p:stCondLst>
                                        </p:cTn>
                                        <p:tgtEl>
                                          <p:spTgt spid="34"/>
                                        </p:tgtEl>
                                        <p:attrNameLst>
                                          <p:attrName>style.visibility</p:attrName>
                                        </p:attrNameLst>
                                      </p:cBhvr>
                                      <p:to>
                                        <p:strVal val="hidden"/>
                                      </p:to>
                                    </p:set>
                                  </p:childTnLst>
                                </p:cTn>
                              </p:par>
                              <p:par>
                                <p:cTn id="41" presetID="1" presetClass="entr" presetSubtype="0" fill="hold" grpId="0" nodeType="withEffect">
                                  <p:stCondLst>
                                    <p:cond delay="1000"/>
                                  </p:stCondLst>
                                  <p:childTnLst>
                                    <p:set>
                                      <p:cBhvr>
                                        <p:cTn id="42" dur="1" fill="hold">
                                          <p:stCondLst>
                                            <p:cond delay="0"/>
                                          </p:stCondLst>
                                        </p:cTn>
                                        <p:tgtEl>
                                          <p:spTgt spid="35"/>
                                        </p:tgtEl>
                                        <p:attrNameLst>
                                          <p:attrName>style.visibility</p:attrName>
                                        </p:attrNameLst>
                                      </p:cBhvr>
                                      <p:to>
                                        <p:strVal val="visible"/>
                                      </p:to>
                                    </p:set>
                                  </p:childTnLst>
                                </p:cTn>
                              </p:par>
                            </p:childTnLst>
                          </p:cTn>
                        </p:par>
                        <p:par>
                          <p:cTn id="43" fill="hold">
                            <p:stCondLst>
                              <p:cond delay="5000"/>
                            </p:stCondLst>
                            <p:childTnLst>
                              <p:par>
                                <p:cTn id="44" presetID="1" presetClass="exit" presetSubtype="0" fill="hold" grpId="1" nodeType="afterEffect">
                                  <p:stCondLst>
                                    <p:cond delay="1000"/>
                                  </p:stCondLst>
                                  <p:childTnLst>
                                    <p:set>
                                      <p:cBhvr>
                                        <p:cTn id="45" dur="1" fill="hold">
                                          <p:stCondLst>
                                            <p:cond delay="0"/>
                                          </p:stCondLst>
                                        </p:cTn>
                                        <p:tgtEl>
                                          <p:spTgt spid="35"/>
                                        </p:tgtEl>
                                        <p:attrNameLst>
                                          <p:attrName>style.visibility</p:attrName>
                                        </p:attrNameLst>
                                      </p:cBhvr>
                                      <p:to>
                                        <p:strVal val="hidden"/>
                                      </p:to>
                                    </p:set>
                                  </p:childTnLst>
                                </p:cTn>
                              </p:par>
                              <p:par>
                                <p:cTn id="46" presetID="1" presetClass="entr" presetSubtype="0" fill="hold" grpId="0" nodeType="withEffect">
                                  <p:stCondLst>
                                    <p:cond delay="1000"/>
                                  </p:stCondLst>
                                  <p:childTnLst>
                                    <p:set>
                                      <p:cBhvr>
                                        <p:cTn id="47" dur="1" fill="hold">
                                          <p:stCondLst>
                                            <p:cond delay="0"/>
                                          </p:stCondLst>
                                        </p:cTn>
                                        <p:tgtEl>
                                          <p:spTgt spid="36"/>
                                        </p:tgtEl>
                                        <p:attrNameLst>
                                          <p:attrName>style.visibility</p:attrName>
                                        </p:attrNameLst>
                                      </p:cBhvr>
                                      <p:to>
                                        <p:strVal val="visible"/>
                                      </p:to>
                                    </p:set>
                                  </p:childTnLst>
                                </p:cTn>
                              </p:par>
                            </p:childTnLst>
                          </p:cTn>
                        </p:par>
                        <p:par>
                          <p:cTn id="48" fill="hold">
                            <p:stCondLst>
                              <p:cond delay="6000"/>
                            </p:stCondLst>
                            <p:childTnLst>
                              <p:par>
                                <p:cTn id="49" presetID="1" presetClass="exit" presetSubtype="0" fill="hold" grpId="1" nodeType="afterEffect">
                                  <p:stCondLst>
                                    <p:cond delay="1000"/>
                                  </p:stCondLst>
                                  <p:childTnLst>
                                    <p:set>
                                      <p:cBhvr>
                                        <p:cTn id="50" dur="1" fill="hold">
                                          <p:stCondLst>
                                            <p:cond delay="0"/>
                                          </p:stCondLst>
                                        </p:cTn>
                                        <p:tgtEl>
                                          <p:spTgt spid="36"/>
                                        </p:tgtEl>
                                        <p:attrNameLst>
                                          <p:attrName>style.visibility</p:attrName>
                                        </p:attrNameLst>
                                      </p:cBhvr>
                                      <p:to>
                                        <p:strVal val="hidden"/>
                                      </p:to>
                                    </p:set>
                                  </p:childTnLst>
                                </p:cTn>
                              </p:par>
                              <p:par>
                                <p:cTn id="51" presetID="1" presetClass="entr" presetSubtype="0" fill="hold" grpId="0" nodeType="withEffect">
                                  <p:stCondLst>
                                    <p:cond delay="1000"/>
                                  </p:stCondLst>
                                  <p:childTnLst>
                                    <p:set>
                                      <p:cBhvr>
                                        <p:cTn id="52" dur="1" fill="hold">
                                          <p:stCondLst>
                                            <p:cond delay="0"/>
                                          </p:stCondLst>
                                        </p:cTn>
                                        <p:tgtEl>
                                          <p:spTgt spid="37"/>
                                        </p:tgtEl>
                                        <p:attrNameLst>
                                          <p:attrName>style.visibility</p:attrName>
                                        </p:attrNameLst>
                                      </p:cBhvr>
                                      <p:to>
                                        <p:strVal val="visible"/>
                                      </p:to>
                                    </p:set>
                                  </p:childTnLst>
                                </p:cTn>
                              </p:par>
                            </p:childTnLst>
                          </p:cTn>
                        </p:par>
                        <p:par>
                          <p:cTn id="53" fill="hold">
                            <p:stCondLst>
                              <p:cond delay="7000"/>
                            </p:stCondLst>
                            <p:childTnLst>
                              <p:par>
                                <p:cTn id="54" presetID="1" presetClass="exit" presetSubtype="0" fill="hold" grpId="1" nodeType="afterEffect">
                                  <p:stCondLst>
                                    <p:cond delay="1000"/>
                                  </p:stCondLst>
                                  <p:childTnLst>
                                    <p:set>
                                      <p:cBhvr>
                                        <p:cTn id="55" dur="1" fill="hold">
                                          <p:stCondLst>
                                            <p:cond delay="0"/>
                                          </p:stCondLst>
                                        </p:cTn>
                                        <p:tgtEl>
                                          <p:spTgt spid="37"/>
                                        </p:tgtEl>
                                        <p:attrNameLst>
                                          <p:attrName>style.visibility</p:attrName>
                                        </p:attrNameLst>
                                      </p:cBhvr>
                                      <p:to>
                                        <p:strVal val="hidden"/>
                                      </p:to>
                                    </p:set>
                                  </p:childTnLst>
                                </p:cTn>
                              </p:par>
                              <p:par>
                                <p:cTn id="56" presetID="1" presetClass="entr" presetSubtype="0" fill="hold" grpId="0" nodeType="withEffect">
                                  <p:stCondLst>
                                    <p:cond delay="1000"/>
                                  </p:stCondLst>
                                  <p:childTnLst>
                                    <p:set>
                                      <p:cBhvr>
                                        <p:cTn id="57" dur="1" fill="hold">
                                          <p:stCondLst>
                                            <p:cond delay="0"/>
                                          </p:stCondLst>
                                        </p:cTn>
                                        <p:tgtEl>
                                          <p:spTgt spid="38"/>
                                        </p:tgtEl>
                                        <p:attrNameLst>
                                          <p:attrName>style.visibility</p:attrName>
                                        </p:attrNameLst>
                                      </p:cBhvr>
                                      <p:to>
                                        <p:strVal val="visible"/>
                                      </p:to>
                                    </p:set>
                                  </p:childTnLst>
                                </p:cTn>
                              </p:par>
                            </p:childTnLst>
                          </p:cTn>
                        </p:par>
                        <p:par>
                          <p:cTn id="58" fill="hold">
                            <p:stCondLst>
                              <p:cond delay="8000"/>
                            </p:stCondLst>
                            <p:childTnLst>
                              <p:par>
                                <p:cTn id="59" presetID="1" presetClass="exit" presetSubtype="0" fill="hold" grpId="1" nodeType="afterEffect">
                                  <p:stCondLst>
                                    <p:cond delay="1000"/>
                                  </p:stCondLst>
                                  <p:childTnLst>
                                    <p:set>
                                      <p:cBhvr>
                                        <p:cTn id="60" dur="1" fill="hold">
                                          <p:stCondLst>
                                            <p:cond delay="0"/>
                                          </p:stCondLst>
                                        </p:cTn>
                                        <p:tgtEl>
                                          <p:spTgt spid="38"/>
                                        </p:tgtEl>
                                        <p:attrNameLst>
                                          <p:attrName>style.visibility</p:attrName>
                                        </p:attrNameLst>
                                      </p:cBhvr>
                                      <p:to>
                                        <p:strVal val="hidden"/>
                                      </p:to>
                                    </p:set>
                                  </p:childTnLst>
                                </p:cTn>
                              </p:par>
                              <p:par>
                                <p:cTn id="61" presetID="1" presetClass="entr" presetSubtype="0" fill="hold" grpId="0" nodeType="withEffect">
                                  <p:stCondLst>
                                    <p:cond delay="1000"/>
                                  </p:stCondLst>
                                  <p:childTnLst>
                                    <p:set>
                                      <p:cBhvr>
                                        <p:cTn id="62" dur="1" fill="hold">
                                          <p:stCondLst>
                                            <p:cond delay="0"/>
                                          </p:stCondLst>
                                        </p:cTn>
                                        <p:tgtEl>
                                          <p:spTgt spid="39"/>
                                        </p:tgtEl>
                                        <p:attrNameLst>
                                          <p:attrName>style.visibility</p:attrName>
                                        </p:attrNameLst>
                                      </p:cBhvr>
                                      <p:to>
                                        <p:strVal val="visible"/>
                                      </p:to>
                                    </p:set>
                                  </p:childTnLst>
                                </p:cTn>
                              </p:par>
                            </p:childTnLst>
                          </p:cTn>
                        </p:par>
                        <p:par>
                          <p:cTn id="63" fill="hold">
                            <p:stCondLst>
                              <p:cond delay="9000"/>
                            </p:stCondLst>
                            <p:childTnLst>
                              <p:par>
                                <p:cTn id="64" presetID="1" presetClass="exit" presetSubtype="0" fill="hold" grpId="1" nodeType="afterEffect">
                                  <p:stCondLst>
                                    <p:cond delay="1000"/>
                                  </p:stCondLst>
                                  <p:childTnLst>
                                    <p:set>
                                      <p:cBhvr>
                                        <p:cTn id="65" dur="1" fill="hold">
                                          <p:stCondLst>
                                            <p:cond delay="0"/>
                                          </p:stCondLst>
                                        </p:cTn>
                                        <p:tgtEl>
                                          <p:spTgt spid="39"/>
                                        </p:tgtEl>
                                        <p:attrNameLst>
                                          <p:attrName>style.visibility</p:attrName>
                                        </p:attrNameLst>
                                      </p:cBhvr>
                                      <p:to>
                                        <p:strVal val="hidden"/>
                                      </p:to>
                                    </p:set>
                                  </p:childTnLst>
                                </p:cTn>
                              </p:par>
                              <p:par>
                                <p:cTn id="66" presetID="1" presetClass="entr" presetSubtype="0" fill="hold" grpId="0" nodeType="withEffect">
                                  <p:stCondLst>
                                    <p:cond delay="1000"/>
                                  </p:stCondLst>
                                  <p:childTnLst>
                                    <p:set>
                                      <p:cBhvr>
                                        <p:cTn id="67" dur="1" fill="hold">
                                          <p:stCondLst>
                                            <p:cond delay="0"/>
                                          </p:stCondLst>
                                        </p:cTn>
                                        <p:tgtEl>
                                          <p:spTgt spid="40"/>
                                        </p:tgtEl>
                                        <p:attrNameLst>
                                          <p:attrName>style.visibility</p:attrName>
                                        </p:attrNameLst>
                                      </p:cBhvr>
                                      <p:to>
                                        <p:strVal val="visible"/>
                                      </p:to>
                                    </p:set>
                                  </p:childTnLst>
                                </p:cTn>
                              </p:par>
                            </p:childTnLst>
                          </p:cTn>
                        </p:par>
                        <p:par>
                          <p:cTn id="68" fill="hold">
                            <p:stCondLst>
                              <p:cond delay="10000"/>
                            </p:stCondLst>
                            <p:childTnLst>
                              <p:par>
                                <p:cTn id="69" presetID="1" presetClass="exit" presetSubtype="0" fill="hold" grpId="1" nodeType="afterEffect">
                                  <p:stCondLst>
                                    <p:cond delay="1000"/>
                                  </p:stCondLst>
                                  <p:childTnLst>
                                    <p:set>
                                      <p:cBhvr>
                                        <p:cTn id="70" dur="1" fill="hold">
                                          <p:stCondLst>
                                            <p:cond delay="0"/>
                                          </p:stCondLst>
                                        </p:cTn>
                                        <p:tgtEl>
                                          <p:spTgt spid="40"/>
                                        </p:tgtEl>
                                        <p:attrNameLst>
                                          <p:attrName>style.visibility</p:attrName>
                                        </p:attrNameLst>
                                      </p:cBhvr>
                                      <p:to>
                                        <p:strVal val="hidden"/>
                                      </p:to>
                                    </p:set>
                                  </p:childTnLst>
                                </p:cTn>
                              </p:par>
                              <p:par>
                                <p:cTn id="71" presetID="1" presetClass="entr" presetSubtype="0" fill="hold" grpId="0" nodeType="withEffect">
                                  <p:stCondLst>
                                    <p:cond delay="1000"/>
                                  </p:stCondLst>
                                  <p:childTnLst>
                                    <p:set>
                                      <p:cBhvr>
                                        <p:cTn id="72" dur="1" fill="hold">
                                          <p:stCondLst>
                                            <p:cond delay="0"/>
                                          </p:stCondLst>
                                        </p:cTn>
                                        <p:tgtEl>
                                          <p:spTgt spid="41"/>
                                        </p:tgtEl>
                                        <p:attrNameLst>
                                          <p:attrName>style.visibility</p:attrName>
                                        </p:attrNameLst>
                                      </p:cBhvr>
                                      <p:to>
                                        <p:strVal val="visible"/>
                                      </p:to>
                                    </p:set>
                                  </p:childTnLst>
                                </p:cTn>
                              </p:par>
                            </p:childTnLst>
                          </p:cTn>
                        </p:par>
                        <p:par>
                          <p:cTn id="73" fill="hold">
                            <p:stCondLst>
                              <p:cond delay="11000"/>
                            </p:stCondLst>
                            <p:childTnLst>
                              <p:par>
                                <p:cTn id="74" presetID="1" presetClass="exit" presetSubtype="0" fill="hold" grpId="1" nodeType="afterEffect">
                                  <p:stCondLst>
                                    <p:cond delay="1000"/>
                                  </p:stCondLst>
                                  <p:childTnLst>
                                    <p:set>
                                      <p:cBhvr>
                                        <p:cTn id="75" dur="1" fill="hold">
                                          <p:stCondLst>
                                            <p:cond delay="0"/>
                                          </p:stCondLst>
                                        </p:cTn>
                                        <p:tgtEl>
                                          <p:spTgt spid="41"/>
                                        </p:tgtEl>
                                        <p:attrNameLst>
                                          <p:attrName>style.visibility</p:attrName>
                                        </p:attrNameLst>
                                      </p:cBhvr>
                                      <p:to>
                                        <p:strVal val="hidden"/>
                                      </p:to>
                                    </p:set>
                                  </p:childTnLst>
                                </p:cTn>
                              </p:par>
                              <p:par>
                                <p:cTn id="76" presetID="1" presetClass="entr" presetSubtype="0" fill="hold" grpId="0" nodeType="withEffect">
                                  <p:stCondLst>
                                    <p:cond delay="1000"/>
                                  </p:stCondLst>
                                  <p:childTnLst>
                                    <p:set>
                                      <p:cBhvr>
                                        <p:cTn id="77"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20" grpId="0" build="p">
        <p:tmplLst>
          <p:tmpl lvl="1">
            <p:tnLst>
              <p:par>
                <p:cTn presetID="42" presetClass="entr" presetSubtype="0" fill="hold" nodeType="withEffect">
                  <p:stCondLst>
                    <p:cond delay="1000"/>
                  </p:stCondLst>
                  <p:childTnLst>
                    <p:set>
                      <p:cBhvr>
                        <p:cTn dur="1" fill="hold">
                          <p:stCondLst>
                            <p:cond delay="0"/>
                          </p:stCondLst>
                        </p:cTn>
                        <p:tgtEl>
                          <p:spTgt spid="20"/>
                        </p:tgtEl>
                        <p:attrNameLst>
                          <p:attrName>style.visibility</p:attrName>
                        </p:attrNameLst>
                      </p:cBhvr>
                      <p:to>
                        <p:strVal val="visible"/>
                      </p:to>
                    </p:set>
                    <p:animEffect transition="in" filter="fade">
                      <p:cBhvr>
                        <p:cTn dur="1000"/>
                        <p:tgtEl>
                          <p:spTgt spid="20"/>
                        </p:tgtEl>
                      </p:cBhvr>
                    </p:animEffect>
                    <p:anim calcmode="lin" valueType="num">
                      <p:cBhvr>
                        <p:cTn dur="1000" fill="hold"/>
                        <p:tgtEl>
                          <p:spTgt spid="20"/>
                        </p:tgtEl>
                        <p:attrNameLst>
                          <p:attrName>ppt_x</p:attrName>
                        </p:attrNameLst>
                      </p:cBhvr>
                      <p:tavLst>
                        <p:tav tm="0">
                          <p:val>
                            <p:strVal val="#ppt_x"/>
                          </p:val>
                        </p:tav>
                        <p:tav tm="100000">
                          <p:val>
                            <p:strVal val="#ppt_x"/>
                          </p:val>
                        </p:tav>
                      </p:tavLst>
                    </p:anim>
                    <p:anim calcmode="lin" valueType="num">
                      <p:cBhvr>
                        <p:cTn dur="1000" fill="hold"/>
                        <p:tgtEl>
                          <p:spTgt spid="20"/>
                        </p:tgtEl>
                        <p:attrNameLst>
                          <p:attrName>ppt_y</p:attrName>
                        </p:attrNameLst>
                      </p:cBhvr>
                      <p:tavLst>
                        <p:tav tm="0">
                          <p:val>
                            <p:strVal val="#ppt_y+.1"/>
                          </p:val>
                        </p:tav>
                        <p:tav tm="100000">
                          <p:val>
                            <p:strVal val="#ppt_y"/>
                          </p:val>
                        </p:tav>
                      </p:tavLst>
                    </p:anim>
                  </p:childTnLst>
                </p:cTn>
              </p:par>
            </p:tnLst>
          </p:tmpl>
        </p:tmplLst>
      </p:bldP>
      <p:bldP spid="7" grpId="0"/>
      <p:bldP spid="7" grpId="1"/>
      <p:bldP spid="21" grpId="0"/>
      <p:bldP spid="21" grpId="1"/>
      <p:bldP spid="21" grpId="2"/>
      <p:bldP spid="21" grpId="3"/>
      <p:bldP spid="33" grpId="0"/>
      <p:bldP spid="33" grpId="1"/>
      <p:bldP spid="33" grpId="2"/>
      <p:bldP spid="33" grpId="3"/>
      <p:bldP spid="34" grpId="0"/>
      <p:bldP spid="34" grpId="1"/>
      <p:bldP spid="34" grpId="2"/>
      <p:bldP spid="34" grpId="3"/>
      <p:bldP spid="35" grpId="0"/>
      <p:bldP spid="35" grpId="1"/>
      <p:bldP spid="35" grpId="2"/>
      <p:bldP spid="35" grpId="3"/>
      <p:bldP spid="36" grpId="0"/>
      <p:bldP spid="36" grpId="1"/>
      <p:bldP spid="36" grpId="2"/>
      <p:bldP spid="36" grpId="3"/>
      <p:bldP spid="37" grpId="0"/>
      <p:bldP spid="37" grpId="1"/>
      <p:bldP spid="37" grpId="2"/>
      <p:bldP spid="37" grpId="3"/>
      <p:bldP spid="38" grpId="0"/>
      <p:bldP spid="38" grpId="1"/>
      <p:bldP spid="38" grpId="2"/>
      <p:bldP spid="38" grpId="3"/>
      <p:bldP spid="39" grpId="0"/>
      <p:bldP spid="39" grpId="1"/>
      <p:bldP spid="39" grpId="2"/>
      <p:bldP spid="39" grpId="3"/>
      <p:bldP spid="40" grpId="0"/>
      <p:bldP spid="40" grpId="1"/>
      <p:bldP spid="40" grpId="2"/>
      <p:bldP spid="40" grpId="3"/>
      <p:bldP spid="41" grpId="0"/>
      <p:bldP spid="41" grpId="1"/>
      <p:bldP spid="41" grpId="2"/>
      <p:bldP spid="41" grpId="3"/>
      <p:bldP spid="42" grpId="0"/>
      <p:bldP spid="42"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CCF6E0-FD67-4232-B888-2974D12BC300}"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CD2B694-66EE-4991-8C41-DF25060DB54F}" type="slidenum">
              <a:rPr lang="en-US" smtClean="0"/>
              <a:t>‹#›</a:t>
            </a:fld>
            <a:endParaRPr lang="en-US"/>
          </a:p>
        </p:txBody>
      </p:sp>
    </p:spTree>
    <p:extLst>
      <p:ext uri="{BB962C8B-B14F-4D97-AF65-F5344CB8AC3E}">
        <p14:creationId xmlns:p14="http://schemas.microsoft.com/office/powerpoint/2010/main" val="359118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CCF6E0-FD67-4232-B888-2974D12BC300}" type="datetimeFigureOut">
              <a:rPr lang="en-US" smtClean="0"/>
              <a:t>4/30/2014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CD2B694-66EE-4991-8C41-DF25060DB54F}" type="slidenum">
              <a:rPr lang="en-US" smtClean="0"/>
              <a:t>‹#›</a:t>
            </a:fld>
            <a:endParaRPr lang="en-US"/>
          </a:p>
        </p:txBody>
      </p:sp>
    </p:spTree>
    <p:extLst>
      <p:ext uri="{BB962C8B-B14F-4D97-AF65-F5344CB8AC3E}">
        <p14:creationId xmlns:p14="http://schemas.microsoft.com/office/powerpoint/2010/main" val="145881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CCF6E0-FD67-4232-B888-2974D12BC300}"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CD2B694-66EE-4991-8C41-DF25060DB54F}" type="slidenum">
              <a:rPr lang="en-US" smtClean="0"/>
              <a:t>‹#›</a:t>
            </a:fld>
            <a:endParaRPr lang="en-US"/>
          </a:p>
        </p:txBody>
      </p:sp>
    </p:spTree>
    <p:extLst>
      <p:ext uri="{BB962C8B-B14F-4D97-AF65-F5344CB8AC3E}">
        <p14:creationId xmlns:p14="http://schemas.microsoft.com/office/powerpoint/2010/main" val="294481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CCF6E0-FD67-4232-B888-2974D12BC300}" type="datetimeFigureOut">
              <a:rPr lang="en-US" smtClean="0"/>
              <a:t>4/30/2014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CD2B694-66EE-4991-8C41-DF25060DB54F}" type="slidenum">
              <a:rPr lang="en-US" smtClean="0"/>
              <a:t>‹#›</a:t>
            </a:fld>
            <a:endParaRPr lang="en-US"/>
          </a:p>
        </p:txBody>
      </p:sp>
    </p:spTree>
    <p:extLst>
      <p:ext uri="{BB962C8B-B14F-4D97-AF65-F5344CB8AC3E}">
        <p14:creationId xmlns:p14="http://schemas.microsoft.com/office/powerpoint/2010/main" val="1302485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CCF6E0-FD67-4232-B888-2974D12BC300}" type="datetimeFigureOut">
              <a:rPr lang="en-US" smtClean="0"/>
              <a:t>4/30/2014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CD2B694-66EE-4991-8C41-DF25060DB54F}" type="slidenum">
              <a:rPr lang="en-US" smtClean="0"/>
              <a:t>‹#›</a:t>
            </a:fld>
            <a:endParaRPr lang="en-US"/>
          </a:p>
        </p:txBody>
      </p:sp>
    </p:spTree>
    <p:extLst>
      <p:ext uri="{BB962C8B-B14F-4D97-AF65-F5344CB8AC3E}">
        <p14:creationId xmlns:p14="http://schemas.microsoft.com/office/powerpoint/2010/main" val="242237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CF6E0-FD67-4232-B888-2974D12BC300}" type="datetimeFigureOut">
              <a:rPr lang="en-US" smtClean="0"/>
              <a:t>4/30/2014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CD2B694-66EE-4991-8C41-DF25060DB54F}" type="slidenum">
              <a:rPr lang="en-US" smtClean="0"/>
              <a:t>‹#›</a:t>
            </a:fld>
            <a:endParaRPr lang="en-US"/>
          </a:p>
        </p:txBody>
      </p:sp>
    </p:spTree>
    <p:extLst>
      <p:ext uri="{BB962C8B-B14F-4D97-AF65-F5344CB8AC3E}">
        <p14:creationId xmlns:p14="http://schemas.microsoft.com/office/powerpoint/2010/main" val="1333589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CCF6E0-FD67-4232-B888-2974D12BC300}"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CD2B694-66EE-4991-8C41-DF25060DB54F}" type="slidenum">
              <a:rPr lang="en-US" smtClean="0"/>
              <a:t>‹#›</a:t>
            </a:fld>
            <a:endParaRPr lang="en-US"/>
          </a:p>
        </p:txBody>
      </p:sp>
    </p:spTree>
    <p:extLst>
      <p:ext uri="{BB962C8B-B14F-4D97-AF65-F5344CB8AC3E}">
        <p14:creationId xmlns:p14="http://schemas.microsoft.com/office/powerpoint/2010/main" val="40999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CCF6E0-FD67-4232-B888-2974D12BC300}" type="datetimeFigureOut">
              <a:rPr lang="en-US" smtClean="0"/>
              <a:t>4/30/2014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CD2B694-66EE-4991-8C41-DF25060DB54F}" type="slidenum">
              <a:rPr lang="en-US" smtClean="0"/>
              <a:t>‹#›</a:t>
            </a:fld>
            <a:endParaRPr lang="en-US"/>
          </a:p>
        </p:txBody>
      </p:sp>
    </p:spTree>
    <p:extLst>
      <p:ext uri="{BB962C8B-B14F-4D97-AF65-F5344CB8AC3E}">
        <p14:creationId xmlns:p14="http://schemas.microsoft.com/office/powerpoint/2010/main" val="3667958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ECCF6E0-FD67-4232-B888-2974D12BC300}" type="datetimeFigureOut">
              <a:rPr lang="en-US" smtClean="0"/>
              <a:t>4/30/2014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CD2B694-66EE-4991-8C41-DF25060DB54F}" type="slidenum">
              <a:rPr lang="en-US" smtClean="0"/>
              <a:t>‹#›</a:t>
            </a:fld>
            <a:endParaRPr lang="en-US"/>
          </a:p>
        </p:txBody>
      </p:sp>
    </p:spTree>
    <p:extLst>
      <p:ext uri="{BB962C8B-B14F-4D97-AF65-F5344CB8AC3E}">
        <p14:creationId xmlns:p14="http://schemas.microsoft.com/office/powerpoint/2010/main" val="21468174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8638" y="2110010"/>
            <a:ext cx="8065550" cy="2176240"/>
          </a:xfrm>
        </p:spPr>
        <p:txBody>
          <a:bodyPr>
            <a:normAutofit/>
          </a:bodyPr>
          <a:lstStyle/>
          <a:p>
            <a:pPr algn="ctr"/>
            <a:r>
              <a:rPr lang="en-US" dirty="0"/>
              <a:t>Earthquake </a:t>
            </a:r>
            <a:r>
              <a:rPr lang="en-US" dirty="0" smtClean="0"/>
              <a:t>Preparedness</a:t>
            </a:r>
            <a:r>
              <a:rPr lang="en-US" dirty="0"/>
              <a:t/>
            </a:r>
            <a:br>
              <a:rPr lang="en-US" dirty="0"/>
            </a:br>
            <a:r>
              <a:rPr lang="en-US" dirty="0" smtClean="0"/>
              <a:t>In Utah</a:t>
            </a:r>
            <a:endParaRPr lang="en-US" dirty="0"/>
          </a:p>
        </p:txBody>
      </p:sp>
    </p:spTree>
    <p:extLst>
      <p:ext uri="{BB962C8B-B14F-4D97-AF65-F5344CB8AC3E}">
        <p14:creationId xmlns:p14="http://schemas.microsoft.com/office/powerpoint/2010/main" val="14514214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Cross-Bracing</a:t>
            </a:r>
            <a:endParaRPr lang="en-US" dirty="0"/>
          </a:p>
        </p:txBody>
      </p:sp>
      <p:sp>
        <p:nvSpPr>
          <p:cNvPr id="3" name="Content Placeholder 2"/>
          <p:cNvSpPr>
            <a:spLocks noGrp="1"/>
          </p:cNvSpPr>
          <p:nvPr>
            <p:ph idx="1"/>
          </p:nvPr>
        </p:nvSpPr>
        <p:spPr>
          <a:xfrm>
            <a:off x="6629400" y="1600201"/>
            <a:ext cx="3581400" cy="4525963"/>
          </a:xfrm>
        </p:spPr>
        <p:txBody>
          <a:bodyPr>
            <a:normAutofit/>
          </a:bodyPr>
          <a:lstStyle/>
          <a:p>
            <a:r>
              <a:rPr lang="en-US" dirty="0" smtClean="0"/>
              <a:t>External Retrofitting </a:t>
            </a:r>
          </a:p>
          <a:p>
            <a:r>
              <a:rPr lang="en-US" dirty="0" smtClean="0"/>
              <a:t>Internally Built With structure</a:t>
            </a:r>
          </a:p>
          <a:p>
            <a:r>
              <a:rPr lang="en-US" dirty="0" smtClean="0"/>
              <a:t>Cross Braces are built to Stiffen a frame of a building and to absorb energy.</a:t>
            </a:r>
            <a:endParaRPr lang="en-US" dirty="0"/>
          </a:p>
        </p:txBody>
      </p:sp>
      <p:pic>
        <p:nvPicPr>
          <p:cNvPr id="4" name="Picture 3" descr="ExteiorShearTruss.jpg"/>
          <p:cNvPicPr>
            <a:picLocks noChangeAspect="1"/>
          </p:cNvPicPr>
          <p:nvPr/>
        </p:nvPicPr>
        <p:blipFill>
          <a:blip r:embed="rId2"/>
          <a:stretch>
            <a:fillRect/>
          </a:stretch>
        </p:blipFill>
        <p:spPr>
          <a:xfrm>
            <a:off x="1981200" y="1524000"/>
            <a:ext cx="4286250" cy="4953000"/>
          </a:xfrm>
          <a:prstGeom prst="rect">
            <a:avLst/>
          </a:prstGeom>
        </p:spPr>
      </p:pic>
    </p:spTree>
    <p:extLst>
      <p:ext uri="{BB962C8B-B14F-4D97-AF65-F5344CB8AC3E}">
        <p14:creationId xmlns:p14="http://schemas.microsoft.com/office/powerpoint/2010/main" val="1926189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and Rescue</a:t>
            </a:r>
            <a:endParaRPr lang="en-US" dirty="0"/>
          </a:p>
        </p:txBody>
      </p:sp>
      <p:sp>
        <p:nvSpPr>
          <p:cNvPr id="3" name="Content Placeholder 2"/>
          <p:cNvSpPr>
            <a:spLocks noGrp="1"/>
          </p:cNvSpPr>
          <p:nvPr>
            <p:ph idx="1"/>
          </p:nvPr>
        </p:nvSpPr>
        <p:spPr>
          <a:xfrm>
            <a:off x="6324600" y="1524000"/>
            <a:ext cx="3886200" cy="4724400"/>
          </a:xfrm>
        </p:spPr>
        <p:txBody>
          <a:bodyPr/>
          <a:lstStyle/>
          <a:p>
            <a:endParaRPr lang="en-US" dirty="0" smtClean="0"/>
          </a:p>
          <a:p>
            <a:r>
              <a:rPr lang="en-US" dirty="0" smtClean="0"/>
              <a:t>Urban rescue dogs are trained to find victims that have been trapped in a building that has collapsed </a:t>
            </a:r>
          </a:p>
          <a:p>
            <a:pPr>
              <a:buNone/>
            </a:pPr>
            <a:endParaRPr lang="en-US" dirty="0"/>
          </a:p>
        </p:txBody>
      </p:sp>
      <p:pic>
        <p:nvPicPr>
          <p:cNvPr id="1026" name="Picture 2" descr="http://www.latimes.com/media/photo/2010-01/51642324.jpg"/>
          <p:cNvPicPr>
            <a:picLocks noChangeAspect="1" noChangeArrowheads="1"/>
          </p:cNvPicPr>
          <p:nvPr/>
        </p:nvPicPr>
        <p:blipFill>
          <a:blip r:embed="rId2"/>
          <a:srcRect/>
          <a:stretch>
            <a:fillRect/>
          </a:stretch>
        </p:blipFill>
        <p:spPr bwMode="auto">
          <a:xfrm>
            <a:off x="1676400" y="1864384"/>
            <a:ext cx="4495800" cy="4145892"/>
          </a:xfrm>
          <a:prstGeom prst="rect">
            <a:avLst/>
          </a:prstGeom>
          <a:noFill/>
        </p:spPr>
      </p:pic>
    </p:spTree>
    <p:extLst>
      <p:ext uri="{BB962C8B-B14F-4D97-AF65-F5344CB8AC3E}">
        <p14:creationId xmlns:p14="http://schemas.microsoft.com/office/powerpoint/2010/main" val="4274019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520" b="12520"/>
          <a:stretch>
            <a:fillRect/>
          </a:stretch>
        </p:blipFill>
        <p:spPr/>
      </p:pic>
      <p:sp>
        <p:nvSpPr>
          <p:cNvPr id="3" name="Text Placeholder 2"/>
          <p:cNvSpPr>
            <a:spLocks noGrp="1"/>
          </p:cNvSpPr>
          <p:nvPr>
            <p:ph type="body" sz="quarter" idx="14"/>
          </p:nvPr>
        </p:nvSpPr>
        <p:spPr>
          <a:xfrm>
            <a:off x="528638" y="4026716"/>
            <a:ext cx="4929186" cy="1669413"/>
          </a:xfrm>
        </p:spPr>
        <p:txBody>
          <a:bodyPr/>
          <a:lstStyle/>
          <a:p>
            <a:endParaRPr lang="en-US" dirty="0" smtClean="0"/>
          </a:p>
          <a:p>
            <a:r>
              <a:rPr lang="en-US" dirty="0" smtClean="0"/>
              <a:t>Time To Prepare!!!</a:t>
            </a:r>
          </a:p>
          <a:p>
            <a:r>
              <a:rPr lang="en-US" sz="1200" dirty="0" smtClean="0"/>
              <a:t>By: Trisha Holt</a:t>
            </a:r>
          </a:p>
          <a:p>
            <a:r>
              <a:rPr lang="en-US" sz="1200" dirty="0" smtClean="0"/>
              <a:t>And</a:t>
            </a:r>
          </a:p>
          <a:p>
            <a:r>
              <a:rPr lang="en-US" sz="1200" dirty="0"/>
              <a:t>B</a:t>
            </a:r>
            <a:r>
              <a:rPr lang="en-US" sz="1200" dirty="0" smtClean="0"/>
              <a:t>radyn </a:t>
            </a:r>
            <a:r>
              <a:rPr lang="en-US" sz="1200" dirty="0" err="1"/>
              <a:t>M</a:t>
            </a:r>
            <a:r>
              <a:rPr lang="en-US" sz="1200" dirty="0" err="1" smtClean="0"/>
              <a:t>usich</a:t>
            </a:r>
            <a:endParaRPr lang="en-US" sz="1200" dirty="0" smtClean="0"/>
          </a:p>
        </p:txBody>
      </p:sp>
    </p:spTree>
    <p:extLst>
      <p:ext uri="{BB962C8B-B14F-4D97-AF65-F5344CB8AC3E}">
        <p14:creationId xmlns:p14="http://schemas.microsoft.com/office/powerpoint/2010/main" val="1566062302"/>
      </p:ext>
    </p:extLst>
  </p:cSld>
  <p:clrMapOvr>
    <a:masterClrMapping/>
  </p:clrMapOvr>
  <p:timing>
    <p:tnLst>
      <p:par>
        <p:cTn id="1" dur="indefinite" restart="never" nodeType="tmRoot"/>
      </p:par>
    </p:tnLst>
    <p:bldLst>
      <p:bldP spid="3" grpId="0" build="p">
        <p:tmplLst>
          <p:tmpl lvl="1">
            <p:tnLst>
              <p:par>
                <p:cTn presetID="42" presetClass="entr" presetSubtype="0"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474345"/>
            <a:ext cx="6096000" cy="5909310"/>
          </a:xfrm>
          <a:prstGeom prst="rect">
            <a:avLst/>
          </a:prstGeom>
        </p:spPr>
        <p:txBody>
          <a:bodyPr>
            <a:spAutoFit/>
          </a:bodyPr>
          <a:lstStyle/>
          <a:p>
            <a:r>
              <a:rPr lang="en-US" b="1" u="sng" dirty="0"/>
              <a:t>What would happen if a magnitude of 7.5 earthquake occurred along the Wasatch Fault?</a:t>
            </a:r>
          </a:p>
          <a:p>
            <a:r>
              <a:rPr lang="en-US" dirty="0"/>
              <a:t>	- It could break segments of the fault about 20 - 40 miles long and produce movement at the surface of up to 10 - 20 feet.</a:t>
            </a:r>
          </a:p>
          <a:p>
            <a:r>
              <a:rPr lang="en-US" dirty="0"/>
              <a:t>	- Strong ground shaking, could be felt up to 50 miles away</a:t>
            </a:r>
          </a:p>
          <a:p>
            <a:r>
              <a:rPr lang="en-US" dirty="0"/>
              <a:t>	- Also possible are soil liquefaction, landslides, rock falls, and tilting of valley floors possibly causing the Great Salt Lake or Utah Lake to take over parts of Salt Lake City or Provo.</a:t>
            </a:r>
          </a:p>
          <a:p>
            <a:r>
              <a:rPr lang="en-US" dirty="0"/>
              <a:t>	- Estimated damage would be around $4.5 billion in Davis, Salt Lake, Utah and Weber counties, and may only represent 20% of the economic loss.</a:t>
            </a:r>
          </a:p>
          <a:p>
            <a:r>
              <a:rPr lang="en-US" dirty="0"/>
              <a:t>	- Surface faulting and ground failures due to shaking during a large earthquake will cause major disruption of lifelines (utilities, water, sewer), transportation systems (highways, bridges, airports, railways), and communication systems. This is why we should always be prepared, because it could be months until things are up and running </a:t>
            </a:r>
            <a:r>
              <a:rPr lang="en-US" dirty="0" smtClean="0"/>
              <a:t>again.</a:t>
            </a:r>
            <a:endParaRPr lang="en-US" dirty="0"/>
          </a:p>
        </p:txBody>
      </p:sp>
    </p:spTree>
    <p:extLst>
      <p:ext uri="{BB962C8B-B14F-4D97-AF65-F5344CB8AC3E}">
        <p14:creationId xmlns:p14="http://schemas.microsoft.com/office/powerpoint/2010/main" val="2729208179"/>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9087" y="1824514"/>
            <a:ext cx="7959634" cy="4093428"/>
          </a:xfrm>
          <a:prstGeom prst="rect">
            <a:avLst/>
          </a:prstGeom>
        </p:spPr>
        <p:txBody>
          <a:bodyPr wrap="square">
            <a:spAutoFit/>
          </a:bodyPr>
          <a:lstStyle/>
          <a:p>
            <a:r>
              <a:rPr lang="en-US" dirty="0"/>
              <a:t>	</a:t>
            </a:r>
            <a:r>
              <a:rPr lang="en-US" sz="2000" dirty="0" smtClean="0"/>
              <a:t>1. Preparing </a:t>
            </a:r>
            <a:r>
              <a:rPr lang="en-US" sz="2000" dirty="0"/>
              <a:t>your family for an Earthquake</a:t>
            </a:r>
          </a:p>
          <a:p>
            <a:r>
              <a:rPr lang="en-US" sz="2000" dirty="0"/>
              <a:t>	</a:t>
            </a:r>
            <a:endParaRPr lang="en-US" sz="2000" dirty="0" smtClean="0"/>
          </a:p>
          <a:p>
            <a:r>
              <a:rPr lang="en-US" sz="2000" dirty="0"/>
              <a:t>	</a:t>
            </a:r>
            <a:r>
              <a:rPr lang="en-US" sz="2000" dirty="0" smtClean="0"/>
              <a:t>2.  </a:t>
            </a:r>
            <a:r>
              <a:rPr lang="en-US" sz="2000" dirty="0"/>
              <a:t>Tips for preparing children</a:t>
            </a:r>
          </a:p>
          <a:p>
            <a:r>
              <a:rPr lang="en-US" sz="2000" dirty="0"/>
              <a:t>	</a:t>
            </a:r>
            <a:endParaRPr lang="en-US" sz="2000" dirty="0" smtClean="0"/>
          </a:p>
          <a:p>
            <a:r>
              <a:rPr lang="en-US" sz="2000" dirty="0"/>
              <a:t>	</a:t>
            </a:r>
            <a:r>
              <a:rPr lang="en-US" sz="2000" dirty="0" smtClean="0"/>
              <a:t>3.  </a:t>
            </a:r>
            <a:r>
              <a:rPr lang="en-US" sz="2000" dirty="0"/>
              <a:t>Tips for pet owners</a:t>
            </a:r>
          </a:p>
          <a:p>
            <a:r>
              <a:rPr lang="en-US" sz="2000" dirty="0"/>
              <a:t>	</a:t>
            </a:r>
            <a:endParaRPr lang="en-US" sz="2000" dirty="0" smtClean="0"/>
          </a:p>
          <a:p>
            <a:r>
              <a:rPr lang="en-US" sz="2000" dirty="0"/>
              <a:t>	</a:t>
            </a:r>
            <a:r>
              <a:rPr lang="en-US" sz="2000" dirty="0" smtClean="0"/>
              <a:t>4.  </a:t>
            </a:r>
            <a:r>
              <a:rPr lang="en-US" sz="2000" dirty="0"/>
              <a:t>How to secure items in </a:t>
            </a:r>
            <a:r>
              <a:rPr lang="en-US" sz="2000" dirty="0" smtClean="0"/>
              <a:t>the home</a:t>
            </a:r>
            <a:r>
              <a:rPr lang="en-US" sz="2000" dirty="0"/>
              <a:t>.</a:t>
            </a:r>
          </a:p>
          <a:p>
            <a:r>
              <a:rPr lang="en-US" sz="2000" dirty="0"/>
              <a:t>	</a:t>
            </a:r>
            <a:endParaRPr lang="en-US" sz="2000" dirty="0" smtClean="0"/>
          </a:p>
          <a:p>
            <a:r>
              <a:rPr lang="en-US" sz="2000" dirty="0"/>
              <a:t>	</a:t>
            </a:r>
            <a:r>
              <a:rPr lang="en-US" sz="2000" dirty="0" smtClean="0"/>
              <a:t>5.  </a:t>
            </a:r>
            <a:r>
              <a:rPr lang="en-US" sz="2000" dirty="0"/>
              <a:t>Organizing your neighborhood</a:t>
            </a:r>
          </a:p>
          <a:p>
            <a:r>
              <a:rPr lang="en-US" sz="2000" dirty="0"/>
              <a:t>	</a:t>
            </a:r>
            <a:endParaRPr lang="en-US" sz="2000" dirty="0" smtClean="0"/>
          </a:p>
          <a:p>
            <a:r>
              <a:rPr lang="en-US" sz="2000" dirty="0"/>
              <a:t>	</a:t>
            </a:r>
            <a:r>
              <a:rPr lang="en-US" sz="2000" dirty="0" smtClean="0"/>
              <a:t>6.  </a:t>
            </a:r>
            <a:r>
              <a:rPr lang="en-US" sz="2000" dirty="0"/>
              <a:t>What to do during an earthquake.</a:t>
            </a:r>
          </a:p>
          <a:p>
            <a:r>
              <a:rPr lang="en-US" sz="2000" dirty="0"/>
              <a:t>	</a:t>
            </a:r>
            <a:endParaRPr lang="en-US" sz="2000" dirty="0" smtClean="0"/>
          </a:p>
          <a:p>
            <a:r>
              <a:rPr lang="en-US" sz="2000" dirty="0"/>
              <a:t>	</a:t>
            </a:r>
            <a:r>
              <a:rPr lang="en-US" sz="2000" dirty="0" smtClean="0"/>
              <a:t>7.  </a:t>
            </a:r>
            <a:r>
              <a:rPr lang="en-US" sz="2000" dirty="0"/>
              <a:t>What to do after an earthquake</a:t>
            </a:r>
          </a:p>
        </p:txBody>
      </p:sp>
      <p:sp>
        <p:nvSpPr>
          <p:cNvPr id="4" name="Title 3"/>
          <p:cNvSpPr>
            <a:spLocks noGrp="1"/>
          </p:cNvSpPr>
          <p:nvPr>
            <p:ph type="ctrTitle"/>
          </p:nvPr>
        </p:nvSpPr>
        <p:spPr>
          <a:xfrm>
            <a:off x="1248094" y="0"/>
            <a:ext cx="8915399" cy="2262781"/>
          </a:xfrm>
        </p:spPr>
        <p:txBody>
          <a:bodyPr>
            <a:normAutofit fontScale="90000"/>
          </a:bodyPr>
          <a:lstStyle/>
          <a:p>
            <a:r>
              <a:rPr lang="en-US" dirty="0"/>
              <a:t>Things </a:t>
            </a:r>
            <a:r>
              <a:rPr lang="en-US" dirty="0" smtClean="0"/>
              <a:t>to do before and after an Earthquake!</a:t>
            </a:r>
            <a:r>
              <a:rPr lang="en-US" dirty="0"/>
              <a:t/>
            </a:r>
            <a:br>
              <a:rPr lang="en-US" dirty="0"/>
            </a:br>
            <a:endParaRPr lang="en-US" dirty="0"/>
          </a:p>
        </p:txBody>
      </p:sp>
      <p:sp>
        <p:nvSpPr>
          <p:cNvPr id="5" name="Subtitle 4"/>
          <p:cNvSpPr>
            <a:spLocks noGrp="1"/>
          </p:cNvSpPr>
          <p:nvPr>
            <p:ph type="subTitle" idx="1"/>
          </p:nvPr>
        </p:nvSpPr>
        <p:spPr>
          <a:xfrm>
            <a:off x="1248094" y="6294858"/>
            <a:ext cx="8915399" cy="1126283"/>
          </a:xfrm>
        </p:spPr>
        <p:txBody>
          <a:bodyPr>
            <a:normAutofit/>
          </a:bodyPr>
          <a:lstStyle/>
          <a:p>
            <a:endParaRPr lang="en-US" dirty="0" smtClean="0"/>
          </a:p>
          <a:p>
            <a:endParaRPr lang="en-US" dirty="0"/>
          </a:p>
        </p:txBody>
      </p:sp>
    </p:spTree>
    <p:extLst>
      <p:ext uri="{BB962C8B-B14F-4D97-AF65-F5344CB8AC3E}">
        <p14:creationId xmlns:p14="http://schemas.microsoft.com/office/powerpoint/2010/main" val="7567846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Tips for preparing Infants and Toddlers!</a:t>
            </a:r>
            <a:endParaRPr lang="en-US" dirty="0"/>
          </a:p>
        </p:txBody>
      </p:sp>
      <p:sp>
        <p:nvSpPr>
          <p:cNvPr id="3" name="Content Placeholder 2"/>
          <p:cNvSpPr>
            <a:spLocks noGrp="1"/>
          </p:cNvSpPr>
          <p:nvPr>
            <p:ph idx="1"/>
          </p:nvPr>
        </p:nvSpPr>
        <p:spPr/>
        <p:txBody>
          <a:bodyPr>
            <a:normAutofit/>
          </a:bodyPr>
          <a:lstStyle/>
          <a:p>
            <a:r>
              <a:rPr lang="en-US" dirty="0" smtClean="0"/>
              <a:t>* Cribs should be placed away from windows and tall, unsecured bookcases and shelves that could slide or topple over</a:t>
            </a:r>
          </a:p>
          <a:p>
            <a:r>
              <a:rPr lang="en-US" dirty="0" smtClean="0"/>
              <a:t>*A minimum of a 72 </a:t>
            </a:r>
            <a:r>
              <a:rPr lang="en-US" dirty="0" err="1" smtClean="0"/>
              <a:t>hr</a:t>
            </a:r>
            <a:r>
              <a:rPr lang="en-US" dirty="0" smtClean="0"/>
              <a:t> supply of extra water, formula, bottles, food ,juices, </a:t>
            </a:r>
            <a:r>
              <a:rPr lang="en-US" dirty="0" err="1" smtClean="0"/>
              <a:t>clothings</a:t>
            </a:r>
            <a:r>
              <a:rPr lang="en-US" dirty="0" smtClean="0"/>
              <a:t>, disposable diapers, baby wipes and medications should be stored where accessible to grab if an earthquake happens. Also have an extra diaper bag.</a:t>
            </a:r>
          </a:p>
          <a:p>
            <a:r>
              <a:rPr lang="en-US" dirty="0" smtClean="0"/>
              <a:t>*Install bumper pads in cribs to protect babies during the shaking</a:t>
            </a:r>
          </a:p>
          <a:p>
            <a:r>
              <a:rPr lang="en-US" dirty="0" smtClean="0"/>
              <a:t>* Install latches on all cupboards ( not just those young children can reach) so nothing can fall on your baby during the quake. </a:t>
            </a:r>
          </a:p>
          <a:p>
            <a:r>
              <a:rPr lang="en-US" dirty="0" smtClean="0"/>
              <a:t>* Store strollers, wagons, blankets, and cribs with appropriate wheels to evacuate infants if necessary.</a:t>
            </a:r>
          </a:p>
          <a:p>
            <a:endParaRPr lang="en-US" dirty="0"/>
          </a:p>
        </p:txBody>
      </p:sp>
    </p:spTree>
    <p:extLst>
      <p:ext uri="{BB962C8B-B14F-4D97-AF65-F5344CB8AC3E}">
        <p14:creationId xmlns:p14="http://schemas.microsoft.com/office/powerpoint/2010/main" val="2555882438"/>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Tips for Preparing Children</a:t>
            </a:r>
            <a:endParaRPr lang="en-US" dirty="0"/>
          </a:p>
        </p:txBody>
      </p:sp>
      <p:sp>
        <p:nvSpPr>
          <p:cNvPr id="3" name="Content Placeholder 2"/>
          <p:cNvSpPr>
            <a:spLocks noGrp="1"/>
          </p:cNvSpPr>
          <p:nvPr>
            <p:ph idx="1"/>
          </p:nvPr>
        </p:nvSpPr>
        <p:spPr>
          <a:xfrm>
            <a:off x="566738" y="1200153"/>
            <a:ext cx="10972800" cy="5372097"/>
          </a:xfrm>
        </p:spPr>
        <p:txBody>
          <a:bodyPr>
            <a:normAutofit/>
          </a:bodyPr>
          <a:lstStyle/>
          <a:p>
            <a:r>
              <a:rPr lang="en-US" dirty="0" smtClean="0"/>
              <a:t>* By the age of 3, children can understand what an earthquake is and how to get ready for one.</a:t>
            </a:r>
          </a:p>
          <a:p>
            <a:r>
              <a:rPr lang="en-US" dirty="0" smtClean="0"/>
              <a:t>* Show children the safest places to be in each room when an earthquake hits, also show them all the possible exits.</a:t>
            </a:r>
          </a:p>
          <a:p>
            <a:r>
              <a:rPr lang="en-US" dirty="0" smtClean="0"/>
              <a:t>* Use sturdy tables to teach children to Duck, Cover, and Hold</a:t>
            </a:r>
          </a:p>
          <a:p>
            <a:r>
              <a:rPr lang="en-US" dirty="0" smtClean="0"/>
              <a:t>* Make sure children’s Emergency cards at school are up to date.</a:t>
            </a:r>
          </a:p>
          <a:p>
            <a:r>
              <a:rPr lang="en-US" dirty="0" smtClean="0"/>
              <a:t>* Teach children what to do where ever they are during an earthquake ( at school, in a tall building, outdoors, etc.)</a:t>
            </a:r>
          </a:p>
          <a:p>
            <a:r>
              <a:rPr lang="en-US" dirty="0" smtClean="0"/>
              <a:t>* Although children should not turn off any utility valves, it’s important that they know what gas smells like. Advise children to tell an adult if they smell gas after an earthquake.</a:t>
            </a:r>
            <a:endParaRPr lang="en-US" dirty="0"/>
          </a:p>
        </p:txBody>
      </p:sp>
    </p:spTree>
    <p:extLst>
      <p:ext uri="{BB962C8B-B14F-4D97-AF65-F5344CB8AC3E}">
        <p14:creationId xmlns:p14="http://schemas.microsoft.com/office/powerpoint/2010/main" val="4125488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Tips for Pet Owners</a:t>
            </a:r>
            <a:endParaRPr lang="en-US" dirty="0"/>
          </a:p>
        </p:txBody>
      </p:sp>
      <p:sp>
        <p:nvSpPr>
          <p:cNvPr id="3" name="Content Placeholder 2"/>
          <p:cNvSpPr>
            <a:spLocks noGrp="1"/>
          </p:cNvSpPr>
          <p:nvPr>
            <p:ph idx="1"/>
          </p:nvPr>
        </p:nvSpPr>
        <p:spPr>
          <a:xfrm>
            <a:off x="609600" y="1343025"/>
            <a:ext cx="10972800" cy="4972050"/>
          </a:xfrm>
        </p:spPr>
        <p:txBody>
          <a:bodyPr>
            <a:normAutofit/>
          </a:bodyPr>
          <a:lstStyle/>
          <a:p>
            <a:r>
              <a:rPr lang="en-US" dirty="0" smtClean="0"/>
              <a:t>* Store enough food and water to last 72 hrs., preferably one week.  Prepare a shelter or evacuation kit for your pet, including unbreakable dish, veterinarian records, a restraint ( leash or pet carrier) and medication with instructions.</a:t>
            </a:r>
          </a:p>
          <a:p>
            <a:r>
              <a:rPr lang="en-US" dirty="0" smtClean="0"/>
              <a:t>* Keep your pet’s ID tags up-to-date</a:t>
            </a:r>
          </a:p>
          <a:p>
            <a:r>
              <a:rPr lang="en-US" dirty="0" smtClean="0"/>
              <a:t>*Arrange for a neighbor to take care of your pet if you are not able to get home after the earthquake. </a:t>
            </a:r>
          </a:p>
          <a:p>
            <a:r>
              <a:rPr lang="en-US" dirty="0" smtClean="0"/>
              <a:t>* During the quake do not try to hold your pet, animals will instinctively protect themselves and hide where they’re safe. If you get in their way, even the nicest pets can turn on you.</a:t>
            </a:r>
          </a:p>
          <a:p>
            <a:r>
              <a:rPr lang="en-US" dirty="0" smtClean="0"/>
              <a:t>* Be patient with your pets after the quake.  They get stressed just like people and need time to readjust. </a:t>
            </a:r>
          </a:p>
          <a:p>
            <a:r>
              <a:rPr lang="en-US" dirty="0" smtClean="0"/>
              <a:t>*If you have outdoor pets, you should keep them indoors until the aftershocks have subsided.</a:t>
            </a:r>
          </a:p>
          <a:p>
            <a:r>
              <a:rPr lang="en-US" dirty="0" smtClean="0"/>
              <a:t>*If you must evacuate your home, leave your pet secured in a safe place. Pets will not be allowed at shelters.  Be sure to leave plenty of clean water and food.  If possible visit pet daily until you can return home.</a:t>
            </a:r>
            <a:endParaRPr lang="en-US" dirty="0"/>
          </a:p>
        </p:txBody>
      </p:sp>
    </p:spTree>
    <p:extLst>
      <p:ext uri="{BB962C8B-B14F-4D97-AF65-F5344CB8AC3E}">
        <p14:creationId xmlns:p14="http://schemas.microsoft.com/office/powerpoint/2010/main" val="4118616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Organizing your Neighborhood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Inventory your neighbor’s skills, and what they have that could be useful in a disaster.   Find out who have medical, electrical, child-care leadership, firefighting and survival skills.   Find out who has generators or camping trailers, who own chain saws, citizen band radios, four wheel drive vehicles, motorcycles and water purifiers. etc.   Finding out as much about your neighbors will help in an emergency because you can all work together </a:t>
            </a:r>
          </a:p>
          <a:p>
            <a:r>
              <a:rPr lang="en-US" dirty="0" smtClean="0"/>
              <a:t>* Learn basic search-and-rescue skills</a:t>
            </a:r>
          </a:p>
          <a:p>
            <a:r>
              <a:rPr lang="en-US" dirty="0" smtClean="0"/>
              <a:t>*Learn simple firefighting techniques</a:t>
            </a:r>
          </a:p>
          <a:p>
            <a:r>
              <a:rPr lang="en-US" dirty="0" smtClean="0"/>
              <a:t>* Learn to assess yourself, your family and coworkers for injuries</a:t>
            </a:r>
          </a:p>
          <a:p>
            <a:r>
              <a:rPr lang="en-US" dirty="0" smtClean="0"/>
              <a:t>* Learn to assess your home and workplace for hazards or damage.</a:t>
            </a:r>
          </a:p>
          <a:p>
            <a:r>
              <a:rPr lang="en-US" dirty="0" smtClean="0"/>
              <a:t>* Learn to assess your community fir hazards, needs and available resources. </a:t>
            </a:r>
          </a:p>
          <a:p>
            <a:r>
              <a:rPr lang="en-US" dirty="0" smtClean="0"/>
              <a:t>*They recommend inventorying your neighborhood yearly and have some place to have everyone meet in a disaster, so you can work together to help the others.</a:t>
            </a:r>
            <a:endParaRPr lang="en-US" dirty="0"/>
          </a:p>
        </p:txBody>
      </p:sp>
    </p:spTree>
    <p:extLst>
      <p:ext uri="{BB962C8B-B14F-4D97-AF65-F5344CB8AC3E}">
        <p14:creationId xmlns:p14="http://schemas.microsoft.com/office/powerpoint/2010/main" val="77292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Other items the neighborhood should have:</a:t>
            </a:r>
            <a:endParaRPr lang="en-US" dirty="0"/>
          </a:p>
        </p:txBody>
      </p:sp>
      <p:sp>
        <p:nvSpPr>
          <p:cNvPr id="3" name="Content Placeholder 2"/>
          <p:cNvSpPr>
            <a:spLocks noGrp="1"/>
          </p:cNvSpPr>
          <p:nvPr>
            <p:ph idx="1"/>
          </p:nvPr>
        </p:nvSpPr>
        <p:spPr/>
        <p:txBody>
          <a:bodyPr>
            <a:normAutofit/>
          </a:bodyPr>
          <a:lstStyle/>
          <a:p>
            <a:r>
              <a:rPr lang="en-US" dirty="0" smtClean="0"/>
              <a:t>* Gloves and goggles</a:t>
            </a:r>
          </a:p>
          <a:p>
            <a:r>
              <a:rPr lang="en-US" dirty="0" smtClean="0"/>
              <a:t>* adjustable wenches</a:t>
            </a:r>
          </a:p>
          <a:p>
            <a:r>
              <a:rPr lang="en-US" dirty="0" smtClean="0"/>
              <a:t>* hard hats and vest</a:t>
            </a:r>
          </a:p>
          <a:p>
            <a:r>
              <a:rPr lang="en-US" dirty="0" smtClean="0"/>
              <a:t>* Flashlights with extra batteries</a:t>
            </a:r>
          </a:p>
          <a:p>
            <a:r>
              <a:rPr lang="en-US" dirty="0" smtClean="0"/>
              <a:t>* axes and crowbars</a:t>
            </a:r>
          </a:p>
          <a:p>
            <a:r>
              <a:rPr lang="en-US" dirty="0" smtClean="0"/>
              <a:t>* ropes</a:t>
            </a:r>
          </a:p>
          <a:p>
            <a:r>
              <a:rPr lang="en-US" dirty="0" smtClean="0"/>
              <a:t>* Have these items in a central location so anyone can get to them in case of emergency. </a:t>
            </a:r>
            <a:endParaRPr lang="en-US" dirty="0"/>
          </a:p>
        </p:txBody>
      </p:sp>
    </p:spTree>
    <p:extLst>
      <p:ext uri="{BB962C8B-B14F-4D97-AF65-F5344CB8AC3E}">
        <p14:creationId xmlns:p14="http://schemas.microsoft.com/office/powerpoint/2010/main" val="26328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006474"/>
          </a:xfrm>
        </p:spPr>
        <p:txBody>
          <a:bodyPr/>
          <a:lstStyle/>
          <a:p>
            <a:pPr algn="ctr"/>
            <a:r>
              <a:rPr lang="en-US" dirty="0" smtClean="0">
                <a:latin typeface="Times New Roman" panose="02020603050405020304" pitchFamily="18" charset="0"/>
                <a:cs typeface="Times New Roman" panose="02020603050405020304" pitchFamily="18" charset="0"/>
              </a:rPr>
              <a:t>Wasatch Fault</a:t>
            </a:r>
            <a:endParaRPr lang="en-US"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8401" y="1371600"/>
            <a:ext cx="7224268" cy="4842982"/>
          </a:xfrm>
        </p:spPr>
      </p:pic>
    </p:spTree>
    <p:extLst>
      <p:ext uri="{BB962C8B-B14F-4D97-AF65-F5344CB8AC3E}">
        <p14:creationId xmlns:p14="http://schemas.microsoft.com/office/powerpoint/2010/main" val="604137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 How to secure Your Furniture</a:t>
            </a:r>
            <a:endParaRPr lang="en-US" dirty="0"/>
          </a:p>
        </p:txBody>
      </p:sp>
      <p:sp>
        <p:nvSpPr>
          <p:cNvPr id="7" name="Content Placeholder 6"/>
          <p:cNvSpPr>
            <a:spLocks noGrp="1"/>
          </p:cNvSpPr>
          <p:nvPr>
            <p:ph idx="1"/>
          </p:nvPr>
        </p:nvSpPr>
        <p:spPr>
          <a:xfrm>
            <a:off x="609600" y="1243015"/>
            <a:ext cx="10972800" cy="4525963"/>
          </a:xfrm>
        </p:spPr>
        <p:txBody>
          <a:bodyPr>
            <a:normAutofit/>
          </a:bodyPr>
          <a:lstStyle/>
          <a:p>
            <a:r>
              <a:rPr lang="en-US" dirty="0" smtClean="0"/>
              <a:t>* TV’s, Stereos, computers, lamps and chinaware can be secured with buckles and safety straps attached to the table top. ( which allows for easy movement of the units when needed) or with hook and loop fasteners glued to both the table and the unit.</a:t>
            </a:r>
          </a:p>
          <a:p>
            <a:r>
              <a:rPr lang="en-US" dirty="0" smtClean="0"/>
              <a:t>* Glass and pottery objects can be secured with nondrying putty or microcrystalline wax.</a:t>
            </a:r>
          </a:p>
          <a:p>
            <a:r>
              <a:rPr lang="en-US" b="1" dirty="0" smtClean="0"/>
              <a:t>    Securing Items in your Kitchen</a:t>
            </a:r>
          </a:p>
          <a:p>
            <a:r>
              <a:rPr lang="en-US" b="1" dirty="0" smtClean="0"/>
              <a:t>* </a:t>
            </a:r>
            <a:r>
              <a:rPr lang="en-US" dirty="0" smtClean="0"/>
              <a:t>Use child-proof latches, hook and eye latches or positive catch latches, designed for boats, to secure your cabinet doors</a:t>
            </a:r>
          </a:p>
          <a:p>
            <a:r>
              <a:rPr lang="en-US" dirty="0" smtClean="0"/>
              <a:t>* Make sure your gas appliances have flexible connectors to reduce the risk of fire.</a:t>
            </a:r>
          </a:p>
          <a:p>
            <a:r>
              <a:rPr lang="en-US" dirty="0" smtClean="0"/>
              <a:t>* Secure your refrigerator to prevent movement</a:t>
            </a:r>
            <a:endParaRPr lang="en-US" dirty="0"/>
          </a:p>
        </p:txBody>
      </p:sp>
    </p:spTree>
    <p:extLst>
      <p:ext uri="{BB962C8B-B14F-4D97-AF65-F5344CB8AC3E}">
        <p14:creationId xmlns:p14="http://schemas.microsoft.com/office/powerpoint/2010/main" val="1316077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Securing your Furniture part 2</a:t>
            </a:r>
            <a:endParaRPr lang="en-US" dirty="0"/>
          </a:p>
        </p:txBody>
      </p:sp>
      <p:sp>
        <p:nvSpPr>
          <p:cNvPr id="3" name="Content Placeholder 2"/>
          <p:cNvSpPr>
            <a:spLocks noGrp="1"/>
          </p:cNvSpPr>
          <p:nvPr>
            <p:ph idx="1"/>
          </p:nvPr>
        </p:nvSpPr>
        <p:spPr/>
        <p:txBody>
          <a:bodyPr>
            <a:normAutofit lnSpcReduction="10000"/>
          </a:bodyPr>
          <a:lstStyle/>
          <a:p>
            <a:r>
              <a:rPr lang="en-US" dirty="0" smtClean="0"/>
              <a:t>* Secure the tops of all top-heavy furniture such as bookcases and file cabinets to the wall.  Be sure to anchor to the stud.  Flexible fasteners such as nylon straps allow tall objects to sway without falling over, reducing the strain on the stud.</a:t>
            </a:r>
          </a:p>
          <a:p>
            <a:r>
              <a:rPr lang="en-US" dirty="0" smtClean="0"/>
              <a:t>* Replace your windows with ones made from safety glass or cover them with a strong shatter-resistant film.  Be sure to use safety film and not just solar film.</a:t>
            </a:r>
          </a:p>
          <a:p>
            <a:r>
              <a:rPr lang="en-US" dirty="0" smtClean="0"/>
              <a:t>* Ceiling lights and fans should be additionally supported with a cable bolted to the ceiling joist. The cable should have enough slack to allow it to sway.</a:t>
            </a:r>
          </a:p>
          <a:p>
            <a:r>
              <a:rPr lang="en-US" dirty="0" smtClean="0"/>
              <a:t>* Framed pictures, should be hung from closed hooks so that they can’t bounce off. Only soft art such as tapestries should be placed over beds and sofas.</a:t>
            </a:r>
          </a:p>
          <a:p>
            <a:endParaRPr lang="en-US" dirty="0"/>
          </a:p>
        </p:txBody>
      </p:sp>
    </p:spTree>
    <p:extLst>
      <p:ext uri="{BB962C8B-B14F-4D97-AF65-F5344CB8AC3E}">
        <p14:creationId xmlns:p14="http://schemas.microsoft.com/office/powerpoint/2010/main" val="4014588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Personal Preparation prior to an earthquake!</a:t>
            </a:r>
            <a:endParaRPr lang="en-US" dirty="0"/>
          </a:p>
        </p:txBody>
      </p:sp>
      <p:sp>
        <p:nvSpPr>
          <p:cNvPr id="3" name="Content Placeholder 2"/>
          <p:cNvSpPr>
            <a:spLocks noGrp="1"/>
          </p:cNvSpPr>
          <p:nvPr>
            <p:ph idx="1"/>
          </p:nvPr>
        </p:nvSpPr>
        <p:spPr/>
        <p:txBody>
          <a:bodyPr>
            <a:normAutofit fontScale="77500" lnSpcReduction="20000"/>
          </a:bodyPr>
          <a:lstStyle/>
          <a:p>
            <a:r>
              <a:rPr lang="en-US" sz="2800" dirty="0" smtClean="0"/>
              <a:t>Build an emergency kit</a:t>
            </a:r>
            <a:r>
              <a:rPr lang="en-US" sz="2800" dirty="0"/>
              <a:t> </a:t>
            </a:r>
            <a:r>
              <a:rPr lang="en-US" sz="2800" dirty="0" smtClean="0"/>
              <a:t>&amp; have a family communication plan.</a:t>
            </a:r>
          </a:p>
          <a:p>
            <a:r>
              <a:rPr lang="en-US" sz="2800" dirty="0" smtClean="0"/>
              <a:t>Fasten shelves &amp; heavy items such as mirrors or large pictures to walls &amp; away from couches </a:t>
            </a:r>
            <a:r>
              <a:rPr lang="en-US" sz="2800" dirty="0"/>
              <a:t>&amp;</a:t>
            </a:r>
            <a:r>
              <a:rPr lang="en-US" sz="2800" dirty="0" smtClean="0"/>
              <a:t> places that people sit. </a:t>
            </a:r>
          </a:p>
          <a:p>
            <a:r>
              <a:rPr lang="en-US" sz="2800" dirty="0" smtClean="0"/>
              <a:t>Seek professional help to repair faulty wiring connections and leaking gas connections. – Install flexible pipe fittings. </a:t>
            </a:r>
          </a:p>
          <a:p>
            <a:r>
              <a:rPr lang="en-US" sz="2800" dirty="0" smtClean="0"/>
              <a:t>Secure your water heater, refrigerator, furnace and gas appliances by strapping them to the wall studs and bolting to the floor.</a:t>
            </a:r>
          </a:p>
          <a:p>
            <a:r>
              <a:rPr lang="en-US" dirty="0" smtClean="0"/>
              <a:t>Practice earthquake drills with family members. Drop, cover, and hold on. </a:t>
            </a:r>
          </a:p>
        </p:txBody>
      </p:sp>
    </p:spTree>
    <p:extLst>
      <p:ext uri="{BB962C8B-B14F-4D97-AF65-F5344CB8AC3E}">
        <p14:creationId xmlns:p14="http://schemas.microsoft.com/office/powerpoint/2010/main" val="3241238737"/>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Earthquake Insurance</a:t>
            </a:r>
            <a:endParaRPr lang="en-US" dirty="0"/>
          </a:p>
        </p:txBody>
      </p:sp>
      <p:sp>
        <p:nvSpPr>
          <p:cNvPr id="3" name="Content Placeholder 2"/>
          <p:cNvSpPr>
            <a:spLocks noGrp="1"/>
          </p:cNvSpPr>
          <p:nvPr>
            <p:ph idx="1"/>
          </p:nvPr>
        </p:nvSpPr>
        <p:spPr/>
        <p:txBody>
          <a:bodyPr>
            <a:normAutofit fontScale="77500" lnSpcReduction="20000"/>
          </a:bodyPr>
          <a:lstStyle/>
          <a:p>
            <a:r>
              <a:rPr lang="en-US" sz="2400" dirty="0" smtClean="0"/>
              <a:t>Primary factors that are considered and weighed when developing rates are: the environment, historical results, building construction, etc.</a:t>
            </a:r>
          </a:p>
          <a:p>
            <a:r>
              <a:rPr lang="en-US" sz="2400" dirty="0" smtClean="0"/>
              <a:t>There are two approaches to earthquake rating. One divides the state into geological territories that generally follow the zones assigned by the U.S. Geological Survey. The second establishes one statewide rate. It varies by insurance company.</a:t>
            </a:r>
          </a:p>
          <a:p>
            <a:r>
              <a:rPr lang="en-US" sz="2400" dirty="0" smtClean="0"/>
              <a:t>The deductible is an important part of the insurance. It is a percentage of the amount of insurance, or limit of liability, rather than a percentage of the amount of the loss. For example, a 10% deductible on a $100,000 policy would be $10,000 whether the loss was $5,000 or $100,000. </a:t>
            </a:r>
          </a:p>
          <a:p>
            <a:r>
              <a:rPr lang="en-US" sz="2400" dirty="0" smtClean="0"/>
              <a:t>One reason for the high deductible is that insurers cannot spread earthquake risks across the nation, or even across an individual state, as they spread fire and other property risks. This is also the reason for high premiums. </a:t>
            </a:r>
            <a:endParaRPr lang="en-US" sz="2400" dirty="0"/>
          </a:p>
        </p:txBody>
      </p:sp>
    </p:spTree>
    <p:extLst>
      <p:ext uri="{BB962C8B-B14F-4D97-AF65-F5344CB8AC3E}">
        <p14:creationId xmlns:p14="http://schemas.microsoft.com/office/powerpoint/2010/main" val="3268920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 Continued</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Another unique element of earthquake insurance is that most insurers require a waiting period, usually from 10 to 30 days, before they will bind coverage for a new applicant.</a:t>
            </a:r>
          </a:p>
          <a:p>
            <a:r>
              <a:rPr lang="en-US" sz="2400" dirty="0"/>
              <a:t>M</a:t>
            </a:r>
            <a:r>
              <a:rPr lang="en-US" sz="2400" dirty="0" smtClean="0"/>
              <a:t>ost insurers place a moratorium on writing new earthquake coverage when there has been a recent earthquake in the location in question.</a:t>
            </a:r>
          </a:p>
          <a:p>
            <a:r>
              <a:rPr lang="en-US" sz="2400" dirty="0" smtClean="0"/>
              <a:t>If there has been a recent earthquake people rush to buy insurance and it is not beneficial for the insurance companies. </a:t>
            </a:r>
            <a:endParaRPr lang="en-US" sz="2400" dirty="0"/>
          </a:p>
        </p:txBody>
      </p:sp>
    </p:spTree>
    <p:extLst>
      <p:ext uri="{BB962C8B-B14F-4D97-AF65-F5344CB8AC3E}">
        <p14:creationId xmlns:p14="http://schemas.microsoft.com/office/powerpoint/2010/main" val="37222934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During An Earthquake</a:t>
            </a:r>
            <a:endParaRPr lang="en-US" dirty="0"/>
          </a:p>
        </p:txBody>
      </p:sp>
      <p:sp>
        <p:nvSpPr>
          <p:cNvPr id="3" name="Content Placeholder 2"/>
          <p:cNvSpPr>
            <a:spLocks noGrp="1"/>
          </p:cNvSpPr>
          <p:nvPr>
            <p:ph idx="1"/>
          </p:nvPr>
        </p:nvSpPr>
        <p:spPr/>
        <p:txBody>
          <a:bodyPr>
            <a:normAutofit fontScale="70000" lnSpcReduction="20000"/>
          </a:bodyPr>
          <a:lstStyle/>
          <a:p>
            <a:r>
              <a:rPr lang="en-US" sz="2400" dirty="0" smtClean="0"/>
              <a:t>If indoors, DROP to the ground and take COVER by getting under a sturdy table or other piece of furniture; and HOLD ON until the shaking stops. </a:t>
            </a:r>
          </a:p>
          <a:p>
            <a:r>
              <a:rPr lang="en-US" sz="2400" dirty="0" smtClean="0"/>
              <a:t>Do not use a doorway (except if you know it is a strongly supported).</a:t>
            </a:r>
          </a:p>
          <a:p>
            <a:r>
              <a:rPr lang="en-US" sz="2400" dirty="0" smtClean="0"/>
              <a:t>Stay inside until the shaking stops.</a:t>
            </a:r>
          </a:p>
          <a:p>
            <a:r>
              <a:rPr lang="en-US" sz="2400" dirty="0" smtClean="0"/>
              <a:t>If outdoors, Stay there. </a:t>
            </a:r>
          </a:p>
          <a:p>
            <a:r>
              <a:rPr lang="en-US" sz="2400" dirty="0" smtClean="0"/>
              <a:t>Move away from buildings, streetlights, and utility wires. </a:t>
            </a:r>
          </a:p>
          <a:p>
            <a:r>
              <a:rPr lang="en-US" sz="2400" dirty="0" smtClean="0"/>
              <a:t>Once in the open, stay there until the shaking stops. The greatest danger exists directly outside buildings, at exits and alongside exterior walls</a:t>
            </a:r>
          </a:p>
          <a:p>
            <a:r>
              <a:rPr lang="en-US" sz="2400" dirty="0" smtClean="0"/>
              <a:t>If in a moving vehicle, stop as quickly as safety permits and stay in the vehicle. Avoid stopping near or under buildings, trees, overpasses, and utility wires.</a:t>
            </a:r>
            <a:endParaRPr lang="en-US" sz="2400" dirty="0"/>
          </a:p>
        </p:txBody>
      </p:sp>
    </p:spTree>
    <p:extLst>
      <p:ext uri="{BB962C8B-B14F-4D97-AF65-F5344CB8AC3E}">
        <p14:creationId xmlns:p14="http://schemas.microsoft.com/office/powerpoint/2010/main" val="3917268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After An Earthquake</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Expect aftershocks. These secondary shockwaves are usually less violent than the main quake but can be strong enough to do additional damage.</a:t>
            </a:r>
          </a:p>
          <a:p>
            <a:r>
              <a:rPr lang="en-US" sz="2400" dirty="0" smtClean="0"/>
              <a:t>Help injured or trapped persons.</a:t>
            </a:r>
          </a:p>
          <a:p>
            <a:r>
              <a:rPr lang="en-US" sz="2400" dirty="0" smtClean="0"/>
              <a:t>Look for and extinguish small fires. Fire is the most common hazard after an earthquake.</a:t>
            </a:r>
          </a:p>
          <a:p>
            <a:r>
              <a:rPr lang="en-US" sz="2400" dirty="0" smtClean="0"/>
              <a:t>Inspect utilities. </a:t>
            </a:r>
          </a:p>
          <a:p>
            <a:r>
              <a:rPr lang="en-US" sz="2400" dirty="0" smtClean="0"/>
              <a:t>Listen to a battery-operated radio or television for the latest emergency information.</a:t>
            </a:r>
            <a:endParaRPr lang="en-US" sz="2400" dirty="0"/>
          </a:p>
        </p:txBody>
      </p:sp>
    </p:spTree>
    <p:extLst>
      <p:ext uri="{BB962C8B-B14F-4D97-AF65-F5344CB8AC3E}">
        <p14:creationId xmlns:p14="http://schemas.microsoft.com/office/powerpoint/2010/main" val="4025565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10972800" cy="5334000"/>
          </a:xfrm>
        </p:spPr>
        <p:txBody>
          <a:bodyPr>
            <a:normAutofit fontScale="90000"/>
          </a:bodyPr>
          <a:lstStyle/>
          <a:p>
            <a:pPr algn="ctr"/>
            <a:r>
              <a:rPr lang="en-US" dirty="0" smtClean="0">
                <a:solidFill>
                  <a:schemeClr val="tx1"/>
                </a:solidFill>
                <a:effectLst/>
                <a:latin typeface="Times New Roman" panose="02020603050405020304" pitchFamily="18" charset="0"/>
                <a:cs typeface="Times New Roman" panose="02020603050405020304" pitchFamily="18" charset="0"/>
              </a:rPr>
              <a:t>Now that an Earthquake </a:t>
            </a:r>
            <a:br>
              <a:rPr lang="en-US" dirty="0" smtClean="0">
                <a:solidFill>
                  <a:schemeClr val="tx1"/>
                </a:solidFill>
                <a:effectLst/>
                <a:latin typeface="Times New Roman" panose="02020603050405020304" pitchFamily="18" charset="0"/>
                <a:cs typeface="Times New Roman" panose="02020603050405020304" pitchFamily="18" charset="0"/>
              </a:rPr>
            </a:br>
            <a:r>
              <a:rPr lang="en-US" dirty="0" smtClean="0">
                <a:solidFill>
                  <a:schemeClr val="tx1"/>
                </a:solidFill>
                <a:effectLst/>
                <a:latin typeface="Times New Roman" panose="02020603050405020304" pitchFamily="18" charset="0"/>
                <a:cs typeface="Times New Roman" panose="02020603050405020304" pitchFamily="18" charset="0"/>
              </a:rPr>
              <a:t>has happened </a:t>
            </a:r>
            <a:r>
              <a:rPr lang="en-US" smtClean="0">
                <a:solidFill>
                  <a:schemeClr val="tx1"/>
                </a:solidFill>
                <a:effectLst/>
                <a:latin typeface="Times New Roman" panose="02020603050405020304" pitchFamily="18" charset="0"/>
                <a:cs typeface="Times New Roman" panose="02020603050405020304" pitchFamily="18" charset="0"/>
              </a:rPr>
              <a:t>what </a:t>
            </a:r>
            <a:r>
              <a:rPr lang="en-US" smtClean="0">
                <a:latin typeface="Times New Roman" panose="02020603050405020304" pitchFamily="18" charset="0"/>
                <a:cs typeface="Times New Roman" panose="02020603050405020304" pitchFamily="18" charset="0"/>
              </a:rPr>
              <a:t>is</a:t>
            </a:r>
            <a:r>
              <a:rPr lang="en-US" smtClean="0">
                <a:solidFill>
                  <a:schemeClr val="tx1"/>
                </a:solidFill>
                <a:effectLst/>
                <a:latin typeface="Times New Roman" panose="02020603050405020304" pitchFamily="18" charset="0"/>
                <a:cs typeface="Times New Roman" panose="02020603050405020304" pitchFamily="18" charset="0"/>
              </a:rPr>
              <a:t> </a:t>
            </a:r>
            <a:r>
              <a:rPr lang="en-US" dirty="0" smtClean="0">
                <a:solidFill>
                  <a:schemeClr val="tx1"/>
                </a:solidFill>
                <a:effectLst/>
                <a:latin typeface="Times New Roman" panose="02020603050405020304" pitchFamily="18" charset="0"/>
                <a:cs typeface="Times New Roman" panose="02020603050405020304" pitchFamily="18" charset="0"/>
              </a:rPr>
              <a:t/>
            </a:r>
            <a:br>
              <a:rPr lang="en-US" dirty="0" smtClean="0">
                <a:solidFill>
                  <a:schemeClr val="tx1"/>
                </a:solidFill>
                <a:effectLst/>
                <a:latin typeface="Times New Roman" panose="02020603050405020304" pitchFamily="18" charset="0"/>
                <a:cs typeface="Times New Roman" panose="02020603050405020304" pitchFamily="18" charset="0"/>
              </a:rPr>
            </a:br>
            <a:r>
              <a:rPr lang="en-US" dirty="0" smtClean="0">
                <a:solidFill>
                  <a:schemeClr val="tx1"/>
                </a:solidFill>
                <a:effectLst/>
                <a:latin typeface="Times New Roman" panose="02020603050405020304" pitchFamily="18" charset="0"/>
                <a:cs typeface="Times New Roman" panose="02020603050405020304" pitchFamily="18" charset="0"/>
              </a:rPr>
              <a:t>Salt Lake County </a:t>
            </a:r>
            <a:br>
              <a:rPr lang="en-US" dirty="0" smtClean="0">
                <a:solidFill>
                  <a:schemeClr val="tx1"/>
                </a:solidFill>
                <a:effectLst/>
                <a:latin typeface="Times New Roman" panose="02020603050405020304" pitchFamily="18" charset="0"/>
                <a:cs typeface="Times New Roman" panose="02020603050405020304" pitchFamily="18" charset="0"/>
              </a:rPr>
            </a:br>
            <a:r>
              <a:rPr lang="en-US" dirty="0" smtClean="0">
                <a:solidFill>
                  <a:schemeClr val="tx1"/>
                </a:solidFill>
                <a:effectLst/>
                <a:latin typeface="Times New Roman" panose="02020603050405020304" pitchFamily="18" charset="0"/>
                <a:cs typeface="Times New Roman" panose="02020603050405020304" pitchFamily="18" charset="0"/>
              </a:rPr>
              <a:t>Prepared to Do?</a:t>
            </a:r>
            <a:br>
              <a:rPr lang="en-US" dirty="0" smtClean="0">
                <a:solidFill>
                  <a:schemeClr val="tx1"/>
                </a:solidFill>
                <a:effectLst/>
                <a:latin typeface="Times New Roman" panose="02020603050405020304" pitchFamily="18" charset="0"/>
                <a:cs typeface="Times New Roman" panose="02020603050405020304" pitchFamily="18" charset="0"/>
              </a:rPr>
            </a:br>
            <a:r>
              <a:rPr lang="en-US" dirty="0">
                <a:solidFill>
                  <a:schemeClr val="tx1"/>
                </a:solidFill>
                <a:effectLst/>
                <a:latin typeface="Times New Roman" panose="02020603050405020304" pitchFamily="18" charset="0"/>
                <a:cs typeface="Times New Roman" panose="02020603050405020304" pitchFamily="18" charset="0"/>
              </a:rPr>
              <a:t/>
            </a:r>
            <a:br>
              <a:rPr lang="en-US" dirty="0">
                <a:solidFill>
                  <a:schemeClr val="tx1"/>
                </a:solidFill>
                <a:effectLst/>
                <a:latin typeface="Times New Roman" panose="02020603050405020304" pitchFamily="18" charset="0"/>
                <a:cs typeface="Times New Roman" panose="02020603050405020304" pitchFamily="18" charset="0"/>
              </a:rPr>
            </a:br>
            <a:r>
              <a:rPr lang="en-US" sz="2200" dirty="0" smtClean="0">
                <a:solidFill>
                  <a:schemeClr val="tx1"/>
                </a:solidFill>
                <a:effectLst/>
                <a:latin typeface="Times New Roman" panose="02020603050405020304" pitchFamily="18" charset="0"/>
                <a:cs typeface="Times New Roman" panose="02020603050405020304" pitchFamily="18" charset="0"/>
              </a:rPr>
              <a:t>“The mission of Salt Lake County Emergency Management is to establish, coordinate, maintain county-wide emergency management activities and intergovernmental, private, and volunteer partnerships in order to establish sustainable communities and support responses to and recovery from emergencies, as well as collect and disseminate critical information.”</a:t>
            </a:r>
            <a:endParaRPr lang="en-US" sz="2200" dirty="0">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1955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457201"/>
            <a:ext cx="10668000" cy="830997"/>
          </a:xfrm>
          <a:prstGeom prst="rect">
            <a:avLst/>
          </a:prstGeom>
          <a:noFill/>
        </p:spPr>
        <p:txBody>
          <a:bodyPr wrap="square" rtlCol="0">
            <a:spAutoFit/>
          </a:bodyPr>
          <a:lstStyle/>
          <a:p>
            <a:pPr algn="ctr">
              <a:lnSpc>
                <a:spcPct val="200000"/>
              </a:lnSpc>
            </a:pPr>
            <a:r>
              <a:rPr lang="en-US" sz="2400" dirty="0" smtClean="0">
                <a:latin typeface="Times New Roman" panose="02020603050405020304" pitchFamily="18" charset="0"/>
                <a:cs typeface="Times New Roman" panose="02020603050405020304" pitchFamily="18" charset="0"/>
              </a:rPr>
              <a:t>Salt Lake County Emergency Operation Plan: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4" y="1905000"/>
            <a:ext cx="11853333" cy="3048000"/>
          </a:xfrm>
          <a:prstGeom prst="rect">
            <a:avLst/>
          </a:prstGeom>
        </p:spPr>
      </p:pic>
    </p:spTree>
    <p:extLst>
      <p:ext uri="{BB962C8B-B14F-4D97-AF65-F5344CB8AC3E}">
        <p14:creationId xmlns:p14="http://schemas.microsoft.com/office/powerpoint/2010/main" val="1913892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245" y="1381328"/>
            <a:ext cx="10028919" cy="4197745"/>
          </a:xfrm>
          <a:prstGeom prst="rect">
            <a:avLst/>
          </a:prstGeom>
        </p:spPr>
      </p:pic>
    </p:spTree>
    <p:extLst>
      <p:ext uri="{BB962C8B-B14F-4D97-AF65-F5344CB8AC3E}">
        <p14:creationId xmlns:p14="http://schemas.microsoft.com/office/powerpoint/2010/main" val="269388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92801" y="228600"/>
            <a:ext cx="6062132" cy="5318270"/>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1" y="1676400"/>
            <a:ext cx="5208809" cy="330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583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601" y="1752600"/>
            <a:ext cx="8881524" cy="2852880"/>
          </a:xfrm>
          <a:prstGeom prst="rect">
            <a:avLst/>
          </a:prstGeom>
        </p:spPr>
      </p:pic>
    </p:spTree>
    <p:extLst>
      <p:ext uri="{BB962C8B-B14F-4D97-AF65-F5344CB8AC3E}">
        <p14:creationId xmlns:p14="http://schemas.microsoft.com/office/powerpoint/2010/main" val="29249162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60" y="661934"/>
            <a:ext cx="11810903" cy="5172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030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800" y="1066801"/>
            <a:ext cx="7315200" cy="4427883"/>
          </a:xfrm>
          <a:prstGeom prst="rect">
            <a:avLst/>
          </a:prstGeom>
        </p:spPr>
      </p:pic>
    </p:spTree>
    <p:extLst>
      <p:ext uri="{BB962C8B-B14F-4D97-AF65-F5344CB8AC3E}">
        <p14:creationId xmlns:p14="http://schemas.microsoft.com/office/powerpoint/2010/main" val="511680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289" y="1143000"/>
            <a:ext cx="9743547" cy="4495800"/>
          </a:xfrm>
          <a:prstGeom prst="rect">
            <a:avLst/>
          </a:prstGeom>
        </p:spPr>
      </p:pic>
    </p:spTree>
    <p:extLst>
      <p:ext uri="{BB962C8B-B14F-4D97-AF65-F5344CB8AC3E}">
        <p14:creationId xmlns:p14="http://schemas.microsoft.com/office/powerpoint/2010/main" val="21630707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5995" y="574516"/>
            <a:ext cx="7982249" cy="5673450"/>
          </a:xfrm>
          <a:prstGeom prst="rect">
            <a:avLst/>
          </a:prstGeom>
        </p:spPr>
      </p:pic>
    </p:spTree>
    <p:extLst>
      <p:ext uri="{BB962C8B-B14F-4D97-AF65-F5344CB8AC3E}">
        <p14:creationId xmlns:p14="http://schemas.microsoft.com/office/powerpoint/2010/main" val="2396753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73" y="838200"/>
            <a:ext cx="10261600" cy="5130800"/>
          </a:xfrm>
          <a:prstGeom prst="rect">
            <a:avLst/>
          </a:prstGeom>
        </p:spPr>
      </p:pic>
    </p:spTree>
    <p:extLst>
      <p:ext uri="{BB962C8B-B14F-4D97-AF65-F5344CB8AC3E}">
        <p14:creationId xmlns:p14="http://schemas.microsoft.com/office/powerpoint/2010/main" val="13143552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554" y="0"/>
            <a:ext cx="8660675" cy="6858000"/>
          </a:xfrm>
          <a:prstGeom prst="rect">
            <a:avLst/>
          </a:prstGeom>
        </p:spPr>
      </p:pic>
    </p:spTree>
    <p:extLst>
      <p:ext uri="{BB962C8B-B14F-4D97-AF65-F5344CB8AC3E}">
        <p14:creationId xmlns:p14="http://schemas.microsoft.com/office/powerpoint/2010/main" val="2742859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951" y="1085850"/>
            <a:ext cx="94361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713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177" y="533401"/>
            <a:ext cx="10058400" cy="565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922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State</a:t>
            </a:r>
            <a:endParaRPr lang="en-US" dirty="0"/>
          </a:p>
        </p:txBody>
      </p:sp>
      <p:sp>
        <p:nvSpPr>
          <p:cNvPr id="3" name="Content Placeholder 2"/>
          <p:cNvSpPr>
            <a:spLocks noGrp="1"/>
          </p:cNvSpPr>
          <p:nvPr>
            <p:ph idx="1"/>
          </p:nvPr>
        </p:nvSpPr>
        <p:spPr/>
        <p:txBody>
          <a:bodyPr/>
          <a:lstStyle/>
          <a:p>
            <a:r>
              <a:rPr lang="en-US" dirty="0" smtClean="0"/>
              <a:t>What systems are used to retrofit historic buildings.</a:t>
            </a:r>
          </a:p>
          <a:p>
            <a:r>
              <a:rPr lang="en-US" dirty="0" smtClean="0"/>
              <a:t>How new buildings are built to withstand earthquakes</a:t>
            </a:r>
          </a:p>
          <a:p>
            <a:r>
              <a:rPr lang="en-US" dirty="0" smtClean="0"/>
              <a:t>What is done for those caught in a collapse.</a:t>
            </a:r>
          </a:p>
          <a:p>
            <a:endParaRPr lang="en-US" dirty="0"/>
          </a:p>
        </p:txBody>
      </p:sp>
    </p:spTree>
    <p:extLst>
      <p:ext uri="{BB962C8B-B14F-4D97-AF65-F5344CB8AC3E}">
        <p14:creationId xmlns:p14="http://schemas.microsoft.com/office/powerpoint/2010/main" val="4056223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Base Isolation</a:t>
            </a:r>
            <a:endParaRPr lang="en-US" dirty="0"/>
          </a:p>
        </p:txBody>
      </p:sp>
      <p:sp>
        <p:nvSpPr>
          <p:cNvPr id="5" name="Content Placeholder 4"/>
          <p:cNvSpPr>
            <a:spLocks noGrp="1"/>
          </p:cNvSpPr>
          <p:nvPr>
            <p:ph idx="1"/>
          </p:nvPr>
        </p:nvSpPr>
        <p:spPr>
          <a:xfrm>
            <a:off x="5791200" y="1828800"/>
            <a:ext cx="4876800" cy="4876800"/>
          </a:xfrm>
        </p:spPr>
        <p:txBody>
          <a:bodyPr/>
          <a:lstStyle/>
          <a:p>
            <a:r>
              <a:rPr lang="en-US" dirty="0" smtClean="0"/>
              <a:t>Used in Seismic Retrofitting of the SL City And County Building, And The </a:t>
            </a:r>
            <a:r>
              <a:rPr lang="en-US" dirty="0"/>
              <a:t>C</a:t>
            </a:r>
            <a:r>
              <a:rPr lang="en-US" dirty="0" smtClean="0"/>
              <a:t>apital Building</a:t>
            </a:r>
          </a:p>
          <a:p>
            <a:r>
              <a:rPr lang="en-US" dirty="0" smtClean="0"/>
              <a:t>System Built in Foundation Piles Separates The Ground from the Building like a Shock Absorber in a car </a:t>
            </a:r>
            <a:endParaRPr lang="en-US" dirty="0"/>
          </a:p>
        </p:txBody>
      </p:sp>
      <p:pic>
        <p:nvPicPr>
          <p:cNvPr id="6" name="Picture 5" descr="Base_isolators_under_the_Utah_State_Capitol.jpg"/>
          <p:cNvPicPr>
            <a:picLocks noChangeAspect="1"/>
          </p:cNvPicPr>
          <p:nvPr/>
        </p:nvPicPr>
        <p:blipFill>
          <a:blip r:embed="rId2" cstate="print"/>
          <a:stretch>
            <a:fillRect/>
          </a:stretch>
        </p:blipFill>
        <p:spPr>
          <a:xfrm>
            <a:off x="1524000" y="2057401"/>
            <a:ext cx="4191000" cy="4051195"/>
          </a:xfrm>
          <a:prstGeom prst="rect">
            <a:avLst/>
          </a:prstGeom>
        </p:spPr>
      </p:pic>
    </p:spTree>
    <p:extLst>
      <p:ext uri="{BB962C8B-B14F-4D97-AF65-F5344CB8AC3E}">
        <p14:creationId xmlns:p14="http://schemas.microsoft.com/office/powerpoint/2010/main" val="3940254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Isolation </a:t>
            </a:r>
            <a:r>
              <a:rPr lang="en-US" dirty="0" smtClean="0"/>
              <a:t>Test</a:t>
            </a:r>
            <a:endParaRPr lang="en-US" dirty="0"/>
          </a:p>
        </p:txBody>
      </p:sp>
      <p:sp>
        <p:nvSpPr>
          <p:cNvPr id="3" name="Content Placeholder 2"/>
          <p:cNvSpPr>
            <a:spLocks noGrp="1"/>
          </p:cNvSpPr>
          <p:nvPr>
            <p:ph idx="1"/>
          </p:nvPr>
        </p:nvSpPr>
        <p:spPr/>
        <p:txBody>
          <a:bodyPr/>
          <a:lstStyle/>
          <a:p>
            <a:r>
              <a:rPr lang="en-US" dirty="0"/>
              <a:t>https://www.youtube.com/watch?v=kXadHl1_gmE#t=71</a:t>
            </a:r>
          </a:p>
        </p:txBody>
      </p:sp>
    </p:spTree>
    <p:extLst>
      <p:ext uri="{BB962C8B-B14F-4D97-AF65-F5344CB8AC3E}">
        <p14:creationId xmlns:p14="http://schemas.microsoft.com/office/powerpoint/2010/main" val="1308202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Damper</a:t>
            </a:r>
            <a:endParaRPr lang="en-US" dirty="0"/>
          </a:p>
        </p:txBody>
      </p:sp>
      <p:sp>
        <p:nvSpPr>
          <p:cNvPr id="3" name="Content Placeholder 2"/>
          <p:cNvSpPr>
            <a:spLocks noGrp="1"/>
          </p:cNvSpPr>
          <p:nvPr>
            <p:ph idx="1"/>
          </p:nvPr>
        </p:nvSpPr>
        <p:spPr>
          <a:xfrm>
            <a:off x="7315200" y="1600200"/>
            <a:ext cx="2895600" cy="5029200"/>
          </a:xfrm>
        </p:spPr>
        <p:txBody>
          <a:bodyPr>
            <a:normAutofit/>
          </a:bodyPr>
          <a:lstStyle/>
          <a:p>
            <a:r>
              <a:rPr lang="en-US" dirty="0" smtClean="0"/>
              <a:t>For Lightweight 8+ Story Buildings</a:t>
            </a:r>
          </a:p>
          <a:p>
            <a:r>
              <a:rPr lang="en-US" dirty="0" smtClean="0"/>
              <a:t>Used with modern construction of new buildings In Downtown SLC</a:t>
            </a:r>
            <a:endParaRPr lang="en-US" dirty="0"/>
          </a:p>
        </p:txBody>
      </p:sp>
      <p:pic>
        <p:nvPicPr>
          <p:cNvPr id="2052" name="Picture 4" descr="http://blog.wolfram.com/data/uploads/2011/03/Tuned-mass-damper.gif"/>
          <p:cNvPicPr>
            <a:picLocks noChangeAspect="1" noChangeArrowheads="1"/>
          </p:cNvPicPr>
          <p:nvPr/>
        </p:nvPicPr>
        <p:blipFill>
          <a:blip r:embed="rId2"/>
          <a:srcRect/>
          <a:stretch>
            <a:fillRect/>
          </a:stretch>
        </p:blipFill>
        <p:spPr bwMode="auto">
          <a:xfrm>
            <a:off x="1752600" y="2057401"/>
            <a:ext cx="5209188" cy="3200401"/>
          </a:xfrm>
          <a:prstGeom prst="rect">
            <a:avLst/>
          </a:prstGeom>
          <a:noFill/>
        </p:spPr>
      </p:pic>
      <p:sp>
        <p:nvSpPr>
          <p:cNvPr id="6" name="TextBox 5"/>
          <p:cNvSpPr txBox="1"/>
          <p:nvPr/>
        </p:nvSpPr>
        <p:spPr>
          <a:xfrm>
            <a:off x="1676400" y="5562601"/>
            <a:ext cx="5257800" cy="646331"/>
          </a:xfrm>
          <a:prstGeom prst="rect">
            <a:avLst/>
          </a:prstGeom>
          <a:noFill/>
        </p:spPr>
        <p:txBody>
          <a:bodyPr wrap="square" rtlCol="0">
            <a:spAutoFit/>
          </a:bodyPr>
          <a:lstStyle/>
          <a:p>
            <a:r>
              <a:rPr lang="en-US" dirty="0"/>
              <a:t>Example: Is From Taipei 101 Largest Damper I The World </a:t>
            </a:r>
          </a:p>
        </p:txBody>
      </p:sp>
    </p:spTree>
    <p:extLst>
      <p:ext uri="{BB962C8B-B14F-4D97-AF65-F5344CB8AC3E}">
        <p14:creationId xmlns:p14="http://schemas.microsoft.com/office/powerpoint/2010/main" val="4165031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043E7A-C0FB-40F1-B5C2-950C84EA0D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719</TotalTime>
  <Words>2508</Words>
  <Application>Microsoft Office PowerPoint</Application>
  <PresentationFormat>Widescreen</PresentationFormat>
  <Paragraphs>192</Paragraphs>
  <Slides>36</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Century Gothic</vt:lpstr>
      <vt:lpstr>Times New Roman</vt:lpstr>
      <vt:lpstr>Tw Cen MT</vt:lpstr>
      <vt:lpstr>Wingdings 3</vt:lpstr>
      <vt:lpstr>Wisp</vt:lpstr>
      <vt:lpstr>Earthquake Preparedness In Utah</vt:lpstr>
      <vt:lpstr>Wasatch Fault</vt:lpstr>
      <vt:lpstr>PowerPoint Presentation</vt:lpstr>
      <vt:lpstr>PowerPoint Presentation</vt:lpstr>
      <vt:lpstr>PowerPoint Presentation</vt:lpstr>
      <vt:lpstr>The State</vt:lpstr>
      <vt:lpstr>Base Isolation</vt:lpstr>
      <vt:lpstr>Base Isolation Test</vt:lpstr>
      <vt:lpstr>Mass Damper</vt:lpstr>
      <vt:lpstr>Cross-Bracing</vt:lpstr>
      <vt:lpstr>Search and Rescue</vt:lpstr>
      <vt:lpstr>PowerPoint Presentation</vt:lpstr>
      <vt:lpstr>PowerPoint Presentation</vt:lpstr>
      <vt:lpstr>Things to do before and after an Earthquake! </vt:lpstr>
      <vt:lpstr>Tips for preparing Infants and Toddlers!</vt:lpstr>
      <vt:lpstr>Tips for Preparing Children</vt:lpstr>
      <vt:lpstr>Tips for Pet Owners</vt:lpstr>
      <vt:lpstr>Organizing your Neighborhood</vt:lpstr>
      <vt:lpstr>Other items the neighborhood should have:</vt:lpstr>
      <vt:lpstr> How to secure Your Furniture</vt:lpstr>
      <vt:lpstr>Securing your Furniture part 2</vt:lpstr>
      <vt:lpstr>Personal Preparation prior to an earthquake!</vt:lpstr>
      <vt:lpstr>Earthquake Insurance</vt:lpstr>
      <vt:lpstr>Insurance Continued</vt:lpstr>
      <vt:lpstr>What To Do During An Earthquake</vt:lpstr>
      <vt:lpstr>What To Do After An Earthquake</vt:lpstr>
      <vt:lpstr>Now that an Earthquake  has happened what is  Salt Lake County  Prepared to Do?  “The mission of Salt Lake County Emergency Management is to establish, coordinate, maintain county-wide emergency management activities and intergovernmental, private, and volunteer partnerships in order to establish sustainable communities and support responses to and recovery from emergencies, as well as collect and disseminate critical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Trisha</dc:creator>
  <cp:lastModifiedBy>Brendon Olsen</cp:lastModifiedBy>
  <cp:revision>27</cp:revision>
  <dcterms:created xsi:type="dcterms:W3CDTF">2014-04-14T04:09:52Z</dcterms:created>
  <dcterms:modified xsi:type="dcterms:W3CDTF">2014-04-30T16:50:33Z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TC040144539991</vt:lpwstr>
  </property>
</Properties>
</file>